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50" r:id="rId2"/>
    <p:sldMasterId id="2147483657" r:id="rId3"/>
    <p:sldMasterId id="2147483666" r:id="rId4"/>
  </p:sldMasterIdLst>
  <p:notesMasterIdLst>
    <p:notesMasterId r:id="rId38"/>
  </p:notesMasterIdLst>
  <p:sldIdLst>
    <p:sldId id="261" r:id="rId5"/>
    <p:sldId id="338" r:id="rId6"/>
    <p:sldId id="299" r:id="rId7"/>
    <p:sldId id="340" r:id="rId8"/>
    <p:sldId id="269" r:id="rId9"/>
    <p:sldId id="794" r:id="rId10"/>
    <p:sldId id="796" r:id="rId11"/>
    <p:sldId id="797" r:id="rId12"/>
    <p:sldId id="798" r:id="rId13"/>
    <p:sldId id="795" r:id="rId14"/>
    <p:sldId id="277" r:id="rId15"/>
    <p:sldId id="802" r:id="rId16"/>
    <p:sldId id="298" r:id="rId17"/>
    <p:sldId id="300" r:id="rId18"/>
    <p:sldId id="287" r:id="rId19"/>
    <p:sldId id="290" r:id="rId20"/>
    <p:sldId id="291" r:id="rId21"/>
    <p:sldId id="316" r:id="rId22"/>
    <p:sldId id="321" r:id="rId23"/>
    <p:sldId id="273" r:id="rId24"/>
    <p:sldId id="313" r:id="rId25"/>
    <p:sldId id="315" r:id="rId26"/>
    <p:sldId id="314" r:id="rId27"/>
    <p:sldId id="320" r:id="rId28"/>
    <p:sldId id="335" r:id="rId29"/>
    <p:sldId id="322" r:id="rId30"/>
    <p:sldId id="323" r:id="rId31"/>
    <p:sldId id="793" r:id="rId32"/>
    <p:sldId id="330" r:id="rId33"/>
    <p:sldId id="325" r:id="rId34"/>
    <p:sldId id="303" r:id="rId35"/>
    <p:sldId id="293" r:id="rId36"/>
    <p:sldId id="260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Franklin Gothic Book" panose="020B0503020102020204" pitchFamily="34" charset="0"/>
      <p:regular r:id="rId43"/>
      <p:italic r:id="rId44"/>
    </p:embeddedFont>
    <p:embeddedFont>
      <p:font typeface="Gotham HTF" charset="0"/>
      <p:regular r:id="rId45"/>
      <p:bold r:id="rId46"/>
      <p:italic r:id="rId47"/>
      <p:boldItalic r:id="rId48"/>
    </p:embeddedFont>
    <p:embeddedFont>
      <p:font typeface="Gotham HTF Black" charset="0"/>
      <p:bold r:id="rId49"/>
      <p:italic r:id="rId50"/>
      <p:boldItalic r:id="rId51"/>
    </p:embeddedFont>
    <p:embeddedFont>
      <p:font typeface="Gotham HTF Book" charset="0"/>
      <p:regular r:id="rId52"/>
      <p:italic r:id="rId53"/>
    </p:embeddedFont>
    <p:embeddedFont>
      <p:font typeface="Gotham HTF Medium" charset="0"/>
      <p:regular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0A1"/>
    <a:srgbClr val="B0006D"/>
    <a:srgbClr val="2AC54F"/>
    <a:srgbClr val="656666"/>
    <a:srgbClr val="0063A7"/>
    <a:srgbClr val="215FAC"/>
    <a:srgbClr val="C8AA33"/>
    <a:srgbClr val="00448B"/>
    <a:srgbClr val="33CC33"/>
    <a:srgbClr val="005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6F11AB-02A3-4C48-B52E-4DE78C7CCDC5}" v="13" dt="2021-03-02T21:31:24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28"/>
    <p:restoredTop sz="96327"/>
  </p:normalViewPr>
  <p:slideViewPr>
    <p:cSldViewPr snapToGrid="0" snapToObjects="1">
      <p:cViewPr varScale="1">
        <p:scale>
          <a:sx n="78" d="100"/>
          <a:sy n="78" d="100"/>
        </p:scale>
        <p:origin x="96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E4BB7-EE00-864D-8FC2-B8845A4DB86E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50223-D16B-D946-9DA3-C5FE0513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3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EAA120-ABF9-014C-933F-03E280D2B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3"/>
            <a:ext cx="2753139" cy="270980"/>
          </a:xfrm>
          <a:prstGeom prst="rect">
            <a:avLst/>
          </a:prstGeom>
        </p:spPr>
        <p:txBody>
          <a:bodyPr/>
          <a:lstStyle>
            <a:lvl1pPr algn="l">
              <a:defRPr sz="1000" b="1" i="0" cap="all" baseline="0">
                <a:solidFill>
                  <a:schemeClr val="bg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For Agent Use Only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E4FC64-24B4-E143-B6A9-77E0A3A1DD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43200"/>
            <a:ext cx="9144000" cy="548640"/>
          </a:xfrm>
          <a:prstGeom prst="rect">
            <a:avLst/>
          </a:prstGeom>
        </p:spPr>
        <p:txBody>
          <a:bodyPr anchor="b"/>
          <a:lstStyle>
            <a:lvl1pPr algn="ctr">
              <a:defRPr sz="4000" b="1" i="0" baseline="0">
                <a:solidFill>
                  <a:schemeClr val="bg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0769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72943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2" pos="74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346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ED1DB3-6154-5E48-A72B-8C721EF9D2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For Agent Use Only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C5CF09-DE87-C541-A894-C1AB5AE4C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8722"/>
            <a:ext cx="11277600" cy="685800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bg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A97589-A10D-724F-A3CA-FB72BD8D80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1270000"/>
            <a:ext cx="11349038" cy="47752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5CB9"/>
              </a:buClr>
              <a:buFontTx/>
              <a:buNone/>
              <a:defRPr sz="2600" b="1" i="0" baseline="0">
                <a:solidFill>
                  <a:srgbClr val="0063A7"/>
                </a:solidFill>
                <a:latin typeface="Gotham HTF Medium" pitchFamily="2" charset="77"/>
              </a:defRPr>
            </a:lvl1pPr>
            <a:lvl2pPr marL="457200" indent="0">
              <a:buClr>
                <a:srgbClr val="005CB9"/>
              </a:buClr>
              <a:buFontTx/>
              <a:buNone/>
              <a:defRPr sz="2000" baseline="0">
                <a:solidFill>
                  <a:srgbClr val="808285"/>
                </a:solidFill>
                <a:latin typeface="Gotham HTF" pitchFamily="2" charset="77"/>
              </a:defRPr>
            </a:lvl2pPr>
            <a:lvl3pPr marL="914400" indent="0">
              <a:buClr>
                <a:srgbClr val="005CB9"/>
              </a:buClr>
              <a:buFontTx/>
              <a:buNone/>
              <a:defRPr sz="1800" baseline="0">
                <a:solidFill>
                  <a:srgbClr val="808285"/>
                </a:solidFill>
                <a:latin typeface="Gotham HTF" pitchFamily="2" charset="77"/>
              </a:defRPr>
            </a:lvl3pPr>
            <a:lvl4pPr marL="1371600" indent="0">
              <a:buClr>
                <a:srgbClr val="005CB9"/>
              </a:buClr>
              <a:buFontTx/>
              <a:buNone/>
              <a:defRPr sz="1600" baseline="0">
                <a:solidFill>
                  <a:srgbClr val="808285"/>
                </a:solidFill>
                <a:latin typeface="Gotham HTF" pitchFamily="2" charset="77"/>
              </a:defRPr>
            </a:lvl4pPr>
            <a:lvl5pPr marL="1828800" indent="0">
              <a:buClr>
                <a:srgbClr val="005CB9"/>
              </a:buClr>
              <a:buFontTx/>
              <a:buNone/>
              <a:defRPr sz="1400" baseline="0">
                <a:solidFill>
                  <a:srgbClr val="808285"/>
                </a:solidFill>
                <a:latin typeface="Gotham HTF" pitchFamily="2" charset="77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9BAB-B674-1340-A01A-E6F49DA899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638" y="1910080"/>
            <a:ext cx="11337925" cy="3820795"/>
          </a:xfrm>
          <a:prstGeom prst="rect">
            <a:avLst/>
          </a:prstGeom>
        </p:spPr>
        <p:txBody>
          <a:bodyPr/>
          <a:lstStyle>
            <a:lvl1pPr>
              <a:buClr>
                <a:srgbClr val="E6B925"/>
              </a:buClr>
              <a:defRPr sz="2200" baseline="0">
                <a:solidFill>
                  <a:schemeClr val="tx1"/>
                </a:solidFill>
                <a:latin typeface="Gotham HTF" pitchFamily="2" charset="77"/>
              </a:defRPr>
            </a:lvl1pPr>
            <a:lvl2pPr>
              <a:buClr>
                <a:srgbClr val="E6B925"/>
              </a:buClr>
              <a:defRPr sz="2000" baseline="0">
                <a:solidFill>
                  <a:schemeClr val="tx1"/>
                </a:solidFill>
                <a:latin typeface="Gotham HTF" pitchFamily="2" charset="77"/>
              </a:defRPr>
            </a:lvl2pPr>
            <a:lvl3pPr>
              <a:buClr>
                <a:srgbClr val="E6B925"/>
              </a:buClr>
              <a:defRPr sz="1800" baseline="0">
                <a:solidFill>
                  <a:schemeClr val="tx1"/>
                </a:solidFill>
                <a:latin typeface="Gotham HTF" pitchFamily="2" charset="77"/>
              </a:defRPr>
            </a:lvl3pPr>
            <a:lvl4pPr>
              <a:buClr>
                <a:srgbClr val="E6B925"/>
              </a:buClr>
              <a:defRPr sz="1600" baseline="0">
                <a:solidFill>
                  <a:schemeClr val="tx1"/>
                </a:solidFill>
                <a:latin typeface="Gotham HTF" pitchFamily="2" charset="77"/>
              </a:defRPr>
            </a:lvl4pPr>
            <a:lvl5pPr>
              <a:buClr>
                <a:srgbClr val="E6B925"/>
              </a:buClr>
              <a:defRPr sz="1400" baseline="0">
                <a:solidFill>
                  <a:schemeClr val="tx1"/>
                </a:solidFill>
                <a:latin typeface="Gotham HTF" pitchFamily="2" charset="77"/>
              </a:defRPr>
            </a:lvl5pPr>
          </a:lstStyle>
          <a:p>
            <a:pPr lvl="0"/>
            <a:r>
              <a:rPr lang="en-US"/>
              <a:t>Click to edit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0723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3925A-4726-0A46-B3DD-30961F6BA5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For Agent Use Only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8FE2B4-ED8D-BE49-B756-829127984B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6774" y="1203120"/>
            <a:ext cx="5466522" cy="42037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B15BF9-5E1F-0545-8B14-3DFCF82BD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8722"/>
            <a:ext cx="11277600" cy="685800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bg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584997D-8DF0-6F4A-959F-2AA3910934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320" y="1188721"/>
            <a:ext cx="5242560" cy="4216400"/>
          </a:xfrm>
          <a:prstGeom prst="rect">
            <a:avLst/>
          </a:prstGeom>
        </p:spPr>
        <p:txBody>
          <a:bodyPr/>
          <a:lstStyle>
            <a:lvl1pPr>
              <a:buClr>
                <a:srgbClr val="E6B925"/>
              </a:buClr>
              <a:defRPr sz="2200" baseline="0">
                <a:solidFill>
                  <a:schemeClr val="tx1"/>
                </a:solidFill>
                <a:latin typeface="Gotham HTF" pitchFamily="2" charset="77"/>
              </a:defRPr>
            </a:lvl1pPr>
            <a:lvl2pPr>
              <a:buClr>
                <a:srgbClr val="E6B925"/>
              </a:buClr>
              <a:defRPr sz="2000" baseline="0">
                <a:solidFill>
                  <a:schemeClr val="tx1"/>
                </a:solidFill>
                <a:latin typeface="Gotham HTF" pitchFamily="2" charset="77"/>
              </a:defRPr>
            </a:lvl2pPr>
            <a:lvl3pPr>
              <a:buClr>
                <a:srgbClr val="E6B925"/>
              </a:buClr>
              <a:defRPr sz="1800" baseline="0">
                <a:solidFill>
                  <a:schemeClr val="tx1"/>
                </a:solidFill>
                <a:latin typeface="Gotham HTF" pitchFamily="2" charset="77"/>
              </a:defRPr>
            </a:lvl3pPr>
            <a:lvl4pPr>
              <a:buClr>
                <a:srgbClr val="E6B925"/>
              </a:buClr>
              <a:defRPr sz="1600" baseline="0">
                <a:solidFill>
                  <a:schemeClr val="tx1"/>
                </a:solidFill>
                <a:latin typeface="Gotham HTF" pitchFamily="2" charset="77"/>
              </a:defRPr>
            </a:lvl4pPr>
            <a:lvl5pPr>
              <a:buClr>
                <a:srgbClr val="E6B925"/>
              </a:buClr>
              <a:defRPr sz="1400" baseline="0">
                <a:solidFill>
                  <a:schemeClr val="tx1"/>
                </a:solidFill>
                <a:latin typeface="Gotham HTF" pitchFamily="2" charset="77"/>
              </a:defRPr>
            </a:lvl5pPr>
          </a:lstStyle>
          <a:p>
            <a:pPr lvl="0"/>
            <a:r>
              <a:rPr lang="en-US"/>
              <a:t>Click to edit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0430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4A7D-4059-A647-B67D-9C0942CFF8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09520"/>
            <a:ext cx="9144000" cy="558800"/>
          </a:xfrm>
          <a:prstGeom prst="rect">
            <a:avLst/>
          </a:prstGeom>
        </p:spPr>
        <p:txBody>
          <a:bodyPr anchor="b"/>
          <a:lstStyle>
            <a:lvl1pPr algn="ctr">
              <a:defRPr sz="4000" b="1" baseline="0">
                <a:solidFill>
                  <a:srgbClr val="0063A7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6976E-E5BE-BD49-BD27-9C20C25B20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51200"/>
            <a:ext cx="9144000" cy="4775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Gotham HTF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31E51A4-25EA-7544-B2F3-380DE5101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3"/>
            <a:ext cx="2753139" cy="270980"/>
          </a:xfrm>
          <a:prstGeom prst="rect">
            <a:avLst/>
          </a:prstGeom>
        </p:spPr>
        <p:txBody>
          <a:bodyPr/>
          <a:lstStyle>
            <a:lvl1pPr algn="l">
              <a:defRPr sz="1000" b="1" i="0" cap="all" baseline="0">
                <a:solidFill>
                  <a:schemeClr val="tx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937251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328A13C-DCC4-F640-AC6A-24299B5BF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8722"/>
            <a:ext cx="11277600" cy="685800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solidFill>
                  <a:schemeClr val="bg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BABC8CB-14E4-604A-8DD0-18110CB285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1270000"/>
            <a:ext cx="11349038" cy="47752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5CB9"/>
              </a:buClr>
              <a:buFontTx/>
              <a:buNone/>
              <a:defRPr sz="2600" b="1" i="0" baseline="0">
                <a:solidFill>
                  <a:srgbClr val="0063A7"/>
                </a:solidFill>
                <a:latin typeface="Gotham HTF Medium" pitchFamily="2" charset="77"/>
              </a:defRPr>
            </a:lvl1pPr>
            <a:lvl2pPr marL="457200" indent="0">
              <a:buClr>
                <a:srgbClr val="005CB9"/>
              </a:buClr>
              <a:buFontTx/>
              <a:buNone/>
              <a:defRPr sz="2000" baseline="0">
                <a:solidFill>
                  <a:srgbClr val="808285"/>
                </a:solidFill>
                <a:latin typeface="Gotham HTF" pitchFamily="2" charset="77"/>
              </a:defRPr>
            </a:lvl2pPr>
            <a:lvl3pPr marL="914400" indent="0">
              <a:buClr>
                <a:srgbClr val="005CB9"/>
              </a:buClr>
              <a:buFontTx/>
              <a:buNone/>
              <a:defRPr sz="1800" baseline="0">
                <a:solidFill>
                  <a:srgbClr val="808285"/>
                </a:solidFill>
                <a:latin typeface="Gotham HTF" pitchFamily="2" charset="77"/>
              </a:defRPr>
            </a:lvl3pPr>
            <a:lvl4pPr marL="1371600" indent="0">
              <a:buClr>
                <a:srgbClr val="005CB9"/>
              </a:buClr>
              <a:buFontTx/>
              <a:buNone/>
              <a:defRPr sz="1600" baseline="0">
                <a:solidFill>
                  <a:srgbClr val="808285"/>
                </a:solidFill>
                <a:latin typeface="Gotham HTF" pitchFamily="2" charset="77"/>
              </a:defRPr>
            </a:lvl4pPr>
            <a:lvl5pPr marL="1828800" indent="0">
              <a:buClr>
                <a:srgbClr val="005CB9"/>
              </a:buClr>
              <a:buFontTx/>
              <a:buNone/>
              <a:defRPr sz="1400" baseline="0">
                <a:solidFill>
                  <a:srgbClr val="808285"/>
                </a:solidFill>
                <a:latin typeface="Gotham HTF" pitchFamily="2" charset="77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D6FF92D-AF3A-E140-B34A-462CFC0E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638" y="1910080"/>
            <a:ext cx="11337925" cy="3820795"/>
          </a:xfrm>
          <a:prstGeom prst="rect">
            <a:avLst/>
          </a:prstGeom>
        </p:spPr>
        <p:txBody>
          <a:bodyPr/>
          <a:lstStyle>
            <a:lvl1pPr>
              <a:buClr>
                <a:srgbClr val="E6B925"/>
              </a:buClr>
              <a:defRPr sz="2200" b="0" i="0" baseline="0">
                <a:solidFill>
                  <a:schemeClr val="tx1"/>
                </a:solidFill>
                <a:latin typeface="Gotham HTF Book" pitchFamily="2" charset="77"/>
              </a:defRPr>
            </a:lvl1pPr>
            <a:lvl2pPr>
              <a:buClr>
                <a:srgbClr val="E6B925"/>
              </a:buClr>
              <a:defRPr sz="2000" b="0" i="0" baseline="0">
                <a:solidFill>
                  <a:schemeClr val="tx1"/>
                </a:solidFill>
                <a:latin typeface="Gotham HTF Book" pitchFamily="2" charset="77"/>
              </a:defRPr>
            </a:lvl2pPr>
            <a:lvl3pPr>
              <a:buClr>
                <a:srgbClr val="E6B925"/>
              </a:buClr>
              <a:defRPr sz="1800" b="0" i="0" baseline="0">
                <a:solidFill>
                  <a:schemeClr val="tx1"/>
                </a:solidFill>
                <a:latin typeface="Gotham HTF Book" pitchFamily="2" charset="77"/>
              </a:defRPr>
            </a:lvl3pPr>
            <a:lvl4pPr>
              <a:buClr>
                <a:srgbClr val="E6B925"/>
              </a:buClr>
              <a:defRPr sz="1600" b="0" i="0" baseline="0">
                <a:solidFill>
                  <a:schemeClr val="tx1"/>
                </a:solidFill>
                <a:latin typeface="Gotham HTF Book" pitchFamily="2" charset="77"/>
              </a:defRPr>
            </a:lvl4pPr>
            <a:lvl5pPr>
              <a:buClr>
                <a:srgbClr val="E6B925"/>
              </a:buClr>
              <a:defRPr sz="1400" b="0" i="0" baseline="0">
                <a:solidFill>
                  <a:schemeClr val="tx1"/>
                </a:solidFill>
                <a:latin typeface="Gotham HTF Book" pitchFamily="2" charset="77"/>
              </a:defRPr>
            </a:lvl5pPr>
          </a:lstStyle>
          <a:p>
            <a:pPr lvl="0"/>
            <a:r>
              <a:rPr lang="en-US"/>
              <a:t>Click to edit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452130D-AAA6-0F43-9377-E1ECCD15C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80713" y="6261873"/>
            <a:ext cx="2176669" cy="270980"/>
          </a:xfrm>
          <a:prstGeom prst="rect">
            <a:avLst/>
          </a:prstGeom>
        </p:spPr>
        <p:txBody>
          <a:bodyPr/>
          <a:lstStyle>
            <a:lvl1pPr algn="r">
              <a:defRPr sz="1000" b="1" i="0" spc="0" baseline="0">
                <a:solidFill>
                  <a:srgbClr val="808285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34875322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2" pos="74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739A5AB-BD8D-B44A-91D0-FF27A02646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6590" y="1203120"/>
            <a:ext cx="5436705" cy="42037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498B39-45F7-734D-91AD-B2B25EF92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8722"/>
            <a:ext cx="11277600" cy="685800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solidFill>
                  <a:schemeClr val="bg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A36B5D6-F26A-A646-8731-EF1FC76EE9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320" y="1188721"/>
            <a:ext cx="5242560" cy="4216400"/>
          </a:xfrm>
          <a:prstGeom prst="rect">
            <a:avLst/>
          </a:prstGeom>
        </p:spPr>
        <p:txBody>
          <a:bodyPr/>
          <a:lstStyle>
            <a:lvl1pPr>
              <a:buClr>
                <a:srgbClr val="E6B925"/>
              </a:buClr>
              <a:defRPr sz="2200" b="0" i="0" baseline="0">
                <a:solidFill>
                  <a:schemeClr val="tx1"/>
                </a:solidFill>
                <a:latin typeface="Gotham HTF Book" pitchFamily="2" charset="77"/>
              </a:defRPr>
            </a:lvl1pPr>
            <a:lvl2pPr>
              <a:buClr>
                <a:srgbClr val="E6B925"/>
              </a:buClr>
              <a:defRPr sz="2000" b="0" i="0" baseline="0">
                <a:solidFill>
                  <a:schemeClr val="tx1"/>
                </a:solidFill>
                <a:latin typeface="Gotham HTF Book" pitchFamily="2" charset="77"/>
              </a:defRPr>
            </a:lvl2pPr>
            <a:lvl3pPr>
              <a:buClr>
                <a:srgbClr val="E6B925"/>
              </a:buClr>
              <a:defRPr sz="1800" b="0" i="0" baseline="0">
                <a:solidFill>
                  <a:schemeClr val="tx1"/>
                </a:solidFill>
                <a:latin typeface="Gotham HTF Book" pitchFamily="2" charset="77"/>
              </a:defRPr>
            </a:lvl3pPr>
            <a:lvl4pPr>
              <a:buClr>
                <a:srgbClr val="E6B925"/>
              </a:buClr>
              <a:defRPr sz="1600" b="0" i="0" baseline="0">
                <a:solidFill>
                  <a:schemeClr val="tx1"/>
                </a:solidFill>
                <a:latin typeface="Gotham HTF Book" pitchFamily="2" charset="77"/>
              </a:defRPr>
            </a:lvl4pPr>
            <a:lvl5pPr>
              <a:buClr>
                <a:srgbClr val="E6B925"/>
              </a:buClr>
              <a:defRPr sz="1400" b="0" i="0" baseline="0">
                <a:solidFill>
                  <a:schemeClr val="tx1"/>
                </a:solidFill>
                <a:latin typeface="Gotham HTF Book" pitchFamily="2" charset="77"/>
              </a:defRPr>
            </a:lvl5pPr>
          </a:lstStyle>
          <a:p>
            <a:pPr lvl="0"/>
            <a:r>
              <a:rPr lang="en-US"/>
              <a:t>Click to edit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7557C0E-1EFB-9945-ACD9-08762AEF9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80713" y="6261873"/>
            <a:ext cx="2176669" cy="270980"/>
          </a:xfrm>
          <a:prstGeom prst="rect">
            <a:avLst/>
          </a:prstGeom>
        </p:spPr>
        <p:txBody>
          <a:bodyPr/>
          <a:lstStyle>
            <a:lvl1pPr algn="r">
              <a:defRPr sz="1000" b="1" i="0" spc="0" baseline="0">
                <a:solidFill>
                  <a:srgbClr val="808285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6028084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snow covered mountain&#10;&#10;Description automatically generated">
            <a:extLst>
              <a:ext uri="{FF2B5EF4-FFF2-40B4-BE49-F238E27FC236}">
                <a16:creationId xmlns:a16="http://schemas.microsoft.com/office/drawing/2014/main" id="{DBC948DA-1B2E-3F47-BE52-35A27CEFED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2847" cy="68580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509335-E0A2-594D-9610-9360EB916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3"/>
            <a:ext cx="2753139" cy="270980"/>
          </a:xfrm>
          <a:prstGeom prst="rect">
            <a:avLst/>
          </a:prstGeom>
        </p:spPr>
        <p:txBody>
          <a:bodyPr/>
          <a:lstStyle>
            <a:lvl1pPr algn="l">
              <a:defRPr sz="1000" b="1" i="0" cap="all" baseline="0">
                <a:solidFill>
                  <a:schemeClr val="bg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10303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BFC63EC-A1C3-4C4B-BAA4-277B967CA8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847" y="0"/>
            <a:ext cx="12202847" cy="68580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9F4FD7-0C84-FE4C-B51A-97FC22932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80713" y="6251713"/>
            <a:ext cx="2176669" cy="270980"/>
          </a:xfrm>
          <a:prstGeom prst="rect">
            <a:avLst/>
          </a:prstGeom>
        </p:spPr>
        <p:txBody>
          <a:bodyPr/>
          <a:lstStyle>
            <a:lvl1pPr algn="r">
              <a:defRPr sz="1000" b="1" i="0" cap="all" baseline="0">
                <a:solidFill>
                  <a:srgbClr val="808285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245901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9" r:id="rId2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F0E2A137-3DF1-BA41-9F0D-2610F0D2B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8072"/>
            <a:ext cx="12323971" cy="692607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E761E0-D62B-4844-A4FE-93E4BC45C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3"/>
            <a:ext cx="2753139" cy="270980"/>
          </a:xfrm>
          <a:prstGeom prst="rect">
            <a:avLst/>
          </a:prstGeom>
        </p:spPr>
        <p:txBody>
          <a:bodyPr/>
          <a:lstStyle>
            <a:lvl1pPr algn="l">
              <a:defRPr sz="1000" b="1" i="0" cap="all" baseline="0">
                <a:solidFill>
                  <a:schemeClr val="tx1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414305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bird&#10;&#10;Description automatically generated">
            <a:extLst>
              <a:ext uri="{FF2B5EF4-FFF2-40B4-BE49-F238E27FC236}">
                <a16:creationId xmlns:a16="http://schemas.microsoft.com/office/drawing/2014/main" id="{41DCE74F-0837-EB43-9DF9-5B5E6F9C18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202847" cy="6858000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47E5988-4935-954D-BCB2-77BCCFCD0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80713" y="6261873"/>
            <a:ext cx="2176669" cy="270980"/>
          </a:xfrm>
          <a:prstGeom prst="rect">
            <a:avLst/>
          </a:prstGeom>
        </p:spPr>
        <p:txBody>
          <a:bodyPr/>
          <a:lstStyle>
            <a:lvl1pPr algn="r">
              <a:defRPr sz="1000" b="1" i="0" spc="0" baseline="0">
                <a:solidFill>
                  <a:srgbClr val="808285"/>
                </a:solidFill>
                <a:latin typeface="Gotham HTF Medium" pitchFamily="2" charset="77"/>
              </a:defRPr>
            </a:lvl1pPr>
          </a:lstStyle>
          <a:p>
            <a:r>
              <a:rPr lang="en-US"/>
              <a:t>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291523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verestfuneral.ca/wfgagent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burgess@everestfuneral.com" TargetMode="External"/><Relationship Id="rId2" Type="http://schemas.openxmlformats.org/officeDocument/2006/relationships/hyperlink" Target="mailto:skim@everestfuneral.com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verestfuneral.ca/wfgagent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rburgess@everestfuneral.com" TargetMode="External"/><Relationship Id="rId2" Type="http://schemas.openxmlformats.org/officeDocument/2006/relationships/hyperlink" Target="mailto:skim@everestfuneral.com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F7699C-C03B-734C-B190-C99557B83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2"/>
            <a:ext cx="3564835" cy="352287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E0216A-5509-6F42-ABDD-363DA1D69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513" y="164388"/>
            <a:ext cx="9144000" cy="215757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CA" sz="40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Formation sur les produits: </a:t>
            </a:r>
            <a:r>
              <a:rPr lang="fr-CA" sz="4000" b="1" i="0" strike="noStrike" cap="none" spc="0" baseline="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ivari</a:t>
            </a:r>
            <a:r>
              <a:rPr lang="fr-CA" sz="40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 + Everest </a:t>
            </a:r>
            <a:br>
              <a:rPr sz="4000" dirty="0"/>
            </a:br>
            <a:br>
              <a:rPr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4213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CB5F9-1603-504B-B670-F8E6729324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8467" y="6251713"/>
            <a:ext cx="42289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pic>
        <p:nvPicPr>
          <p:cNvPr id="11" name="Picture Placeholder 16" descr="A picture containing person, holding, young, person&#10;&#10;Description automatically generated">
            <a:extLst>
              <a:ext uri="{FF2B5EF4-FFF2-40B4-BE49-F238E27FC236}">
                <a16:creationId xmlns:a16="http://schemas.microsoft.com/office/drawing/2014/main" id="{4CD2F3FF-1933-4943-9CFE-AE8DDD03C4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955" r="6955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E16176-45A4-B744-8D4F-B61469BDB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Service de conciergerie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7CBE5-E932-F043-8E35-A5F196E4A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9545" y="1278466"/>
            <a:ext cx="5242560" cy="3979333"/>
          </a:xfrm>
        </p:spPr>
        <p:txBody>
          <a:bodyPr/>
          <a:lstStyle/>
          <a:p>
            <a:pPr marL="0" lvl="1" indent="0">
              <a:buNone/>
            </a:pPr>
            <a:r>
              <a:rPr lang="fr-CA" sz="2000" b="1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Avez-vous un plan? Qui prendra toutes les décisions?</a:t>
            </a:r>
          </a:p>
          <a:p>
            <a:pPr marL="457200" lvl="1" indent="0">
              <a:buNone/>
            </a:pPr>
            <a:endParaRPr lang="en-US" sz="1600" i="1" dirty="0">
              <a:latin typeface="Gotham HTF Book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Lorsqu’une famille perd un être cher, </a:t>
            </a:r>
            <a:r>
              <a:rPr lang="fr-CA" sz="1800" b="1" i="1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Everest est exactement ce dont la famille de votre client a besoin</a:t>
            </a:r>
            <a:endParaRPr lang="en-US" sz="1800" b="1" dirty="0">
              <a:latin typeface="Gotham HTF Book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Planification, négociation, mise en œuvre.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Assistance 24 heures par jour/7 jours par semaine tout au long du processus funéraire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À tout moment, </a:t>
            </a: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dans le monde entier</a:t>
            </a: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, </a:t>
            </a:r>
            <a:b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</a:b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avec un </a:t>
            </a: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conseiller principal d’Everest, administrateur de pompes funèbres accrédité</a:t>
            </a: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55716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56CF4F-E4AF-2548-9937-117E211D6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49733" y="6251713"/>
            <a:ext cx="3407649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3E3245-C40C-5A41-B6FB-7B7DE4E2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08722"/>
            <a:ext cx="11420475" cy="685800"/>
          </a:xfrm>
          <a:prstGeom prst="rect">
            <a:avLst/>
          </a:prstGeom>
        </p:spPr>
        <p:txBody>
          <a:bodyPr/>
          <a:lstStyle/>
          <a:p>
            <a:r>
              <a:rPr lang="fr-CA" sz="32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Comment fonctionne Everest en temps de besoin?</a:t>
            </a:r>
          </a:p>
        </p:txBody>
      </p:sp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795A68B0-743A-9F4C-8EC9-B8ECF0B76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49" y="1439706"/>
            <a:ext cx="10931703" cy="397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1844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45216A-DB01-994E-85C4-8A4F98E5FD2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-10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Le démarrage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9E717EC-8A4F-4E4D-9F86-DD53E5722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7933" y="6261873"/>
            <a:ext cx="3839449" cy="27098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CA" sz="1000" b="1" i="0" strike="noStrike" cap="none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3A278650-0E32-6142-96A0-B3DEDB32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90" y="1238039"/>
            <a:ext cx="9811820" cy="43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53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C3AB4F-24ED-7747-A66E-EE9C1693932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-10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Brochure d’accueil d’Everest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7FCDD1A-D531-E14C-9C0F-C5845448E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34401" y="6261873"/>
            <a:ext cx="3322982" cy="27098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CA" sz="1000" b="1" i="0" strike="noStrike" cap="none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E82E5-89A5-4565-B3C2-D7EEC2996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850" y="1022225"/>
            <a:ext cx="2926080" cy="4897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D39BC-0D3A-4862-92EB-47CED5B5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440" y="1500089"/>
            <a:ext cx="3169851" cy="4897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A0D369-820C-4A8A-B3B9-897D74490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64" y="1021330"/>
            <a:ext cx="317748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5009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30FE3A-627A-4D4E-B139-4118A2FBD97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-10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Connexion des clients pour démarrer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66CD2CA-C14A-EF45-B31A-C70F7A551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12667" y="6261873"/>
            <a:ext cx="3644715" cy="27098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CA" sz="1000" b="1" i="0" strike="noStrike" cap="none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38380-47F5-47BE-B59E-123946F2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219181"/>
            <a:ext cx="8869680" cy="47180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3471515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668258-6A3A-9D4B-9DE9-E3883B1F76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500533" y="6251713"/>
            <a:ext cx="3356849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CBA89A-E2B3-C945-9825-AE3573B0268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Outils en ligne de planification funéraire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C1906-560B-4C11-AE08-890B79D20C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689"/>
          <a:stretch>
            <a:fillRect/>
          </a:stretch>
        </p:blipFill>
        <p:spPr>
          <a:xfrm>
            <a:off x="3421174" y="1168099"/>
            <a:ext cx="4846320" cy="53545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5590784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5C2426-C680-5F4F-A548-DCAA0272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3333" y="6251713"/>
            <a:ext cx="3814049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pic>
        <p:nvPicPr>
          <p:cNvPr id="7" name="Picture Placeholder 15">
            <a:extLst>
              <a:ext uri="{FF2B5EF4-FFF2-40B4-BE49-F238E27FC236}">
                <a16:creationId xmlns:a16="http://schemas.microsoft.com/office/drawing/2014/main" id="{D689D8F9-449B-804D-A88B-5464F4516C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38547" r="6246" b="346"/>
          <a:stretch>
            <a:fillRect/>
          </a:stretch>
        </p:blipFill>
        <p:spPr>
          <a:xfrm>
            <a:off x="526774" y="1203120"/>
            <a:ext cx="5466522" cy="42037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EA0C2F-2DF1-9F4F-84B2-F476EFB1D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96" y="94024"/>
            <a:ext cx="11277600" cy="685800"/>
          </a:xfrm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Tenzing</a:t>
            </a:r>
            <a:r>
              <a:rPr lang="fr-CA" sz="3600" b="1" i="0" strike="noStrike" cap="none" spc="0" baseline="3000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TM</a:t>
            </a:r>
            <a:r>
              <a:rPr lang="fr-CA" sz="32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 – </a:t>
            </a:r>
            <a:r>
              <a:rPr lang="fr-CA" sz="3200" b="1" i="1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L’un des nos outils les plus populaires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E8F6A-8FFC-D645-9952-FCBF6A5D0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4320" y="2301411"/>
            <a:ext cx="5242560" cy="3103709"/>
          </a:xfrm>
          <a:prstGeom prst="rect">
            <a:avLst/>
          </a:prstGeom>
        </p:spPr>
        <p:txBody>
          <a:bodyPr/>
          <a:lstStyle/>
          <a:p>
            <a:r>
              <a:rPr lang="fr-CA" sz="22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Stockage, organisation et récupération simples</a:t>
            </a:r>
          </a:p>
          <a:p>
            <a:r>
              <a:rPr lang="fr-CA" sz="22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Stockage en ligne </a:t>
            </a:r>
          </a:p>
          <a:p>
            <a:r>
              <a:rPr lang="fr-CA" sz="22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Chiffrement de données multicouche</a:t>
            </a:r>
          </a:p>
        </p:txBody>
      </p:sp>
    </p:spTree>
    <p:extLst>
      <p:ext uri="{BB962C8B-B14F-4D97-AF65-F5344CB8AC3E}">
        <p14:creationId xmlns:p14="http://schemas.microsoft.com/office/powerpoint/2010/main" val="17849685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88C32E-5714-3441-A75F-D8DCB7B7F3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80867" y="6251713"/>
            <a:ext cx="40765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F93B3E-2CAD-C34B-9FCB-12EDF447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71950"/>
            <a:ext cx="11866033" cy="1016771"/>
          </a:xfrm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Tenzing</a:t>
            </a:r>
            <a:r>
              <a:rPr lang="fr-CA" sz="3600" b="1" i="0" strike="noStrike" cap="none" spc="0" baseline="3000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TM</a:t>
            </a:r>
            <a:r>
              <a:rPr lang="fr-CA" sz="3200" b="1" i="0" strike="noStrike" cap="none" spc="0" baseline="3000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 </a:t>
            </a:r>
            <a:r>
              <a:rPr lang="fr-CA" sz="32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– </a:t>
            </a:r>
            <a:r>
              <a:rPr lang="fr-CA" sz="2400" b="1" i="1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Stockage et récupération de documents personnels</a:t>
            </a:r>
            <a:endParaRPr lang="fr-CA" sz="2600" b="1" i="1" strike="noStrike" cap="none" spc="0" baseline="0" dirty="0">
              <a:solidFill>
                <a:srgbClr val="FFFFFF"/>
              </a:solidFill>
              <a:effectLst/>
              <a:latin typeface="Gotham HTF Medium"/>
              <a:ea typeface="Gotham HTF Medium"/>
              <a:cs typeface="Gotham HTF Medium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D7908-CE7B-7943-ACCF-6BA640C146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Testament et autres documents de succession 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Polices d’assurance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Relevés de placements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Identifiants et mots de passe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Photos et vidéos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Lettres d’instructions à votre exécuteur testamentaire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Liste des actifs et des biens immobiliers 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Relevés bancaires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Testament, procuration, directives en matière de soins de la santé 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Documents relatifs aux prêts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Déclarations fiscales à l’ARC </a:t>
            </a:r>
          </a:p>
          <a:p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Carte d’identité et cartes d’adhésion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1983F73-806A-49C3-A068-6C5334BC32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0185" b="10185"/>
          <a:stretch>
            <a:fillRect/>
          </a:stretch>
        </p:blipFill>
        <p:spPr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071039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FE4-9C83-1A44-BC8F-A4FF73C07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475" y="3660986"/>
            <a:ext cx="10201275" cy="1348105"/>
          </a:xfrm>
        </p:spPr>
        <p:txBody>
          <a:bodyPr/>
          <a:lstStyle/>
          <a:p>
            <a:r>
              <a:rPr lang="fr-CA" sz="4000" b="1" i="0" strike="noStrike" cap="none" spc="0" baseline="0" dirty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Site Web d’Everest pour </a:t>
            </a:r>
            <a:br>
              <a:rPr lang="fr-CA" sz="4000" b="1" i="0" strike="noStrike" cap="none" spc="0" baseline="0" dirty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</a:br>
            <a:r>
              <a:rPr lang="fr-CA" sz="4000" b="1" i="0" strike="noStrike" cap="none" spc="0" baseline="0" dirty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les agents de WFG </a:t>
            </a:r>
            <a:br>
              <a:rPr sz="4000" dirty="0"/>
            </a:br>
            <a:br>
              <a:rPr sz="4000" dirty="0"/>
            </a:br>
            <a:r>
              <a:rPr lang="fr-CA" sz="3200" b="1" i="0" strike="noStrike" cap="none" spc="0" baseline="0" dirty="0">
                <a:solidFill>
                  <a:srgbClr val="0063A7"/>
                </a:solidFill>
                <a:latin typeface="Gotham HTF Medium"/>
                <a:ea typeface="Gotham HTF Medium"/>
                <a:cs typeface="Gotham HTF Medium"/>
                <a:hlinkClick r:id="rId2" history="0"/>
              </a:rPr>
              <a:t>www.everestfuneral.ca/wfgagent</a:t>
            </a:r>
            <a:br>
              <a:rPr sz="3200" dirty="0"/>
            </a:br>
            <a:br>
              <a:rPr sz="3200" dirty="0"/>
            </a:br>
            <a:r>
              <a:rPr lang="fr-CA" sz="3200" b="1" i="0" strike="noStrike" cap="none" spc="0" baseline="0" dirty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Découvrez tout ce qu’il y a à savoir sur Everest et les produits </a:t>
            </a:r>
            <a:r>
              <a:rPr lang="fr-CA" sz="3200" b="1" i="0" strike="noStrike" cap="none" spc="0" baseline="0" dirty="0" err="1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ivari</a:t>
            </a:r>
            <a:r>
              <a:rPr lang="fr-CA" sz="3200" b="1" i="0" strike="noStrike" cap="none" spc="0" baseline="0" dirty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 – Assurance vie universelle, souscription simplifiée et garantie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E56E1-7AED-3446-A611-7BDF715AE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3"/>
            <a:ext cx="3403968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8312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418228-AB17-D84B-B99C-F1BA276581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56601" y="6251713"/>
            <a:ext cx="3500782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794B1B-71B2-9343-BAC7-C90FA0B5D77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Accéder aux applications électroniques </a:t>
            </a:r>
            <a:r>
              <a:rPr lang="fr-CA" sz="3600" b="1" i="0" strike="noStrike" cap="none" spc="0" baseline="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ivari</a:t>
            </a:r>
            <a:endParaRPr lang="fr-CA" sz="3600" b="1" i="0" strike="noStrike" cap="none" spc="0" baseline="0" dirty="0">
              <a:solidFill>
                <a:srgbClr val="FFFFFF"/>
              </a:solidFill>
              <a:effectLst/>
              <a:latin typeface="Gotham HTF Medium"/>
              <a:ea typeface="Gotham HTF Medium"/>
              <a:cs typeface="Gotham HTF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869F13-732F-423F-864B-27EBF6A2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77" y="1198170"/>
            <a:ext cx="9175509" cy="4877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B574CB-A854-4C52-903A-B02CEC098114}"/>
              </a:ext>
            </a:extLst>
          </p:cNvPr>
          <p:cNvSpPr txBox="1"/>
          <p:nvPr/>
        </p:nvSpPr>
        <p:spPr>
          <a:xfrm>
            <a:off x="2837645" y="3152775"/>
            <a:ext cx="1611335" cy="915314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Trousse à outils</a:t>
            </a:r>
          </a:p>
          <a:p>
            <a:pPr algn="ctr"/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en français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0946" y="1277963"/>
            <a:ext cx="4158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3A7"/>
                </a:solidFill>
                <a:latin typeface="Gotham HTF" pitchFamily="50" charset="0"/>
              </a:rPr>
              <a:t>Assurance vie </a:t>
            </a:r>
            <a:r>
              <a:rPr lang="en-US" i="1" dirty="0" err="1">
                <a:solidFill>
                  <a:srgbClr val="0063A7"/>
                </a:solidFill>
                <a:latin typeface="Gotham HTF" pitchFamily="50" charset="0"/>
              </a:rPr>
              <a:t>permanente</a:t>
            </a:r>
            <a:r>
              <a:rPr lang="en-US" i="1" dirty="0">
                <a:solidFill>
                  <a:srgbClr val="0063A7"/>
                </a:solidFill>
                <a:latin typeface="Gotham HTF" pitchFamily="50" charset="0"/>
              </a:rPr>
              <a:t> GI/SI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1661" y="1761941"/>
            <a:ext cx="13397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656666"/>
                </a:solidFill>
                <a:latin typeface="Gotham HTF" pitchFamily="50" charset="0"/>
              </a:rPr>
              <a:t>Trousse</a:t>
            </a:r>
            <a:r>
              <a:rPr lang="en-US" sz="1200" dirty="0">
                <a:solidFill>
                  <a:srgbClr val="656666"/>
                </a:solidFill>
                <a:latin typeface="Gotham HTF" pitchFamily="50" charset="0"/>
              </a:rPr>
              <a:t> à </a:t>
            </a:r>
            <a:br>
              <a:rPr lang="en-US" sz="1200" dirty="0">
                <a:solidFill>
                  <a:srgbClr val="656666"/>
                </a:solidFill>
                <a:latin typeface="Gotham HTF" pitchFamily="50" charset="0"/>
              </a:rPr>
            </a:br>
            <a:r>
              <a:rPr lang="en-US" sz="1200" dirty="0" err="1">
                <a:solidFill>
                  <a:srgbClr val="656666"/>
                </a:solidFill>
                <a:latin typeface="Gotham HTF" pitchFamily="50" charset="0"/>
              </a:rPr>
              <a:t>outils</a:t>
            </a:r>
            <a:r>
              <a:rPr lang="en-US" sz="1200" dirty="0">
                <a:solidFill>
                  <a:srgbClr val="656666"/>
                </a:solidFill>
                <a:latin typeface="Gotham HTF" pitchFamily="50" charset="0"/>
              </a:rPr>
              <a:t> Everest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6457" y="1761941"/>
            <a:ext cx="13397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656666"/>
                </a:solidFill>
                <a:latin typeface="Gotham HTF" pitchFamily="50" charset="0"/>
              </a:rPr>
              <a:t>Trousse</a:t>
            </a:r>
            <a:r>
              <a:rPr lang="en-US" sz="1200" dirty="0">
                <a:solidFill>
                  <a:srgbClr val="656666"/>
                </a:solidFill>
                <a:latin typeface="Gotham HTF" pitchFamily="50" charset="0"/>
              </a:rPr>
              <a:t> à </a:t>
            </a:r>
            <a:r>
              <a:rPr lang="en-US" sz="1200" dirty="0" err="1">
                <a:solidFill>
                  <a:srgbClr val="656666"/>
                </a:solidFill>
                <a:latin typeface="Gotham HTF" pitchFamily="50" charset="0"/>
              </a:rPr>
              <a:t>outils</a:t>
            </a:r>
            <a:r>
              <a:rPr lang="en-US" sz="1200" dirty="0">
                <a:solidFill>
                  <a:srgbClr val="656666"/>
                </a:solidFill>
                <a:latin typeface="Gotham HTF" pitchFamily="50" charset="0"/>
              </a:rPr>
              <a:t> SI/GI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1660" y="2295522"/>
            <a:ext cx="1339745" cy="681315"/>
          </a:xfrm>
          <a:prstGeom prst="rect">
            <a:avLst/>
          </a:prstGeom>
          <a:solidFill>
            <a:srgbClr val="2AC54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En savoir plus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4009" y="2295522"/>
            <a:ext cx="1316700" cy="681315"/>
          </a:xfrm>
          <a:prstGeom prst="rect">
            <a:avLst/>
          </a:prstGeom>
          <a:solidFill>
            <a:srgbClr val="2AC54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En savoir plus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0300" y="1831961"/>
            <a:ext cx="17372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656666"/>
                </a:solidFill>
                <a:latin typeface="Gotham HTF" pitchFamily="50" charset="0"/>
              </a:rPr>
              <a:t>Demande</a:t>
            </a:r>
            <a:r>
              <a:rPr lang="en-US" sz="1200" dirty="0">
                <a:solidFill>
                  <a:srgbClr val="656666"/>
                </a:solidFill>
                <a:latin typeface="Gotham HTF" pitchFamily="50" charset="0"/>
              </a:rPr>
              <a:t> SI/GI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D15648-216B-4776-B723-1810A8FFD3AE}"/>
              </a:ext>
            </a:extLst>
          </p:cNvPr>
          <p:cNvSpPr/>
          <p:nvPr/>
        </p:nvSpPr>
        <p:spPr>
          <a:xfrm>
            <a:off x="5110709" y="1462629"/>
            <a:ext cx="4160304" cy="21104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/>
          <p:cNvSpPr txBox="1"/>
          <p:nvPr/>
        </p:nvSpPr>
        <p:spPr>
          <a:xfrm>
            <a:off x="5905270" y="2761816"/>
            <a:ext cx="701905" cy="215021"/>
          </a:xfrm>
          <a:prstGeom prst="rect">
            <a:avLst/>
          </a:prstGeom>
          <a:solidFill>
            <a:srgbClr val="B0006D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+mj-lt"/>
              </a:rPr>
              <a:t>Anglais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2795" y="2761816"/>
            <a:ext cx="701905" cy="215021"/>
          </a:xfrm>
          <a:prstGeom prst="rect">
            <a:avLst/>
          </a:prstGeom>
          <a:solidFill>
            <a:srgbClr val="B0006D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+mj-lt"/>
              </a:rPr>
              <a:t>Français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24975" y="2108960"/>
            <a:ext cx="1688306" cy="532641"/>
          </a:xfrm>
          <a:prstGeom prst="rect">
            <a:avLst/>
          </a:prstGeom>
          <a:solidFill>
            <a:srgbClr val="B0006D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+mj-lt"/>
              </a:rPr>
              <a:t>Calculateur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de primes </a:t>
            </a:r>
            <a:br>
              <a:rPr lang="en-US" sz="1200" dirty="0">
                <a:solidFill>
                  <a:schemeClr val="bg1"/>
                </a:solidFill>
                <a:latin typeface="+mj-lt"/>
              </a:rPr>
            </a:br>
            <a:r>
              <a:rPr lang="en-US" sz="1200" dirty="0">
                <a:solidFill>
                  <a:schemeClr val="bg1"/>
                </a:solidFill>
                <a:latin typeface="+mj-lt"/>
              </a:rPr>
              <a:t>SI/GI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prosperity</a:t>
            </a:r>
            <a:r>
              <a:rPr lang="en-US" sz="1200" baseline="30000" dirty="0" err="1">
                <a:solidFill>
                  <a:schemeClr val="bg1"/>
                </a:solidFill>
                <a:latin typeface="+mj-lt"/>
              </a:rPr>
              <a:t>TM</a:t>
            </a:r>
            <a:endParaRPr lang="en-US" sz="1200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95461" y="2935046"/>
            <a:ext cx="1546860" cy="900246"/>
          </a:xfrm>
          <a:prstGeom prst="rect">
            <a:avLst/>
          </a:prstGeom>
          <a:solidFill>
            <a:srgbClr val="0150A1"/>
          </a:solidFill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1050" b="1" dirty="0">
                <a:solidFill>
                  <a:schemeClr val="bg1"/>
                </a:solidFill>
                <a:latin typeface="+mj-lt"/>
              </a:rPr>
              <a:t>Questions concernant </a:t>
            </a:r>
            <a:r>
              <a:rPr lang="fr-FR" sz="1050" b="1" dirty="0" err="1">
                <a:solidFill>
                  <a:schemeClr val="bg1"/>
                </a:solidFill>
                <a:latin typeface="+mj-lt"/>
              </a:rPr>
              <a:t>ivari</a:t>
            </a:r>
            <a:r>
              <a:rPr lang="fr-FR" sz="1050" b="1" dirty="0">
                <a:solidFill>
                  <a:schemeClr val="bg1"/>
                </a:solidFill>
                <a:latin typeface="+mj-lt"/>
              </a:rPr>
              <a:t> 360</a:t>
            </a:r>
          </a:p>
          <a:p>
            <a:pPr algn="ctr"/>
            <a:r>
              <a:rPr lang="fr-FR" sz="1050" dirty="0">
                <a:solidFill>
                  <a:schemeClr val="bg1"/>
                </a:solidFill>
                <a:latin typeface="+mj-lt"/>
              </a:rPr>
              <a:t>8 h 00 - 2 h 00 </a:t>
            </a:r>
            <a:br>
              <a:rPr lang="fr-FR" sz="1050" dirty="0">
                <a:solidFill>
                  <a:schemeClr val="bg1"/>
                </a:solidFill>
                <a:latin typeface="+mj-lt"/>
              </a:rPr>
            </a:br>
            <a:r>
              <a:rPr lang="fr-FR" sz="1050" dirty="0">
                <a:solidFill>
                  <a:schemeClr val="bg1"/>
                </a:solidFill>
                <a:latin typeface="+mj-lt"/>
              </a:rPr>
              <a:t>(heure de l’est)</a:t>
            </a:r>
          </a:p>
          <a:p>
            <a:pPr algn="ctr"/>
            <a:r>
              <a:rPr lang="fr-FR" sz="1050" dirty="0">
                <a:solidFill>
                  <a:schemeClr val="bg1"/>
                </a:solidFill>
                <a:latin typeface="+mj-lt"/>
              </a:rPr>
              <a:t>7 jours sur 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95461" y="4085666"/>
            <a:ext cx="1546860" cy="738664"/>
          </a:xfrm>
          <a:prstGeom prst="rect">
            <a:avLst/>
          </a:prstGeom>
          <a:solidFill>
            <a:srgbClr val="0150A1"/>
          </a:solidFill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  <a:latin typeface="+mj-lt"/>
              </a:rPr>
              <a:t>Questions générales sur les produits </a:t>
            </a:r>
            <a:r>
              <a:rPr lang="fr-FR" sz="1050" dirty="0" err="1">
                <a:solidFill>
                  <a:schemeClr val="bg1"/>
                </a:solidFill>
                <a:latin typeface="+mj-lt"/>
              </a:rPr>
              <a:t>ivari</a:t>
            </a:r>
            <a:endParaRPr lang="fr-FR" sz="105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r-FR" sz="1050" dirty="0">
                <a:solidFill>
                  <a:schemeClr val="bg1"/>
                </a:solidFill>
                <a:latin typeface="+mj-lt"/>
              </a:rPr>
              <a:t>8 h 00 - 2 h 00 </a:t>
            </a:r>
            <a:br>
              <a:rPr lang="fr-FR" sz="1050" dirty="0">
                <a:solidFill>
                  <a:schemeClr val="bg1"/>
                </a:solidFill>
                <a:latin typeface="+mj-lt"/>
              </a:rPr>
            </a:br>
            <a:r>
              <a:rPr lang="fr-FR" sz="1050" dirty="0">
                <a:solidFill>
                  <a:schemeClr val="bg1"/>
                </a:solidFill>
                <a:latin typeface="+mj-lt"/>
              </a:rPr>
              <a:t>(heure de l’est)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95461" y="5038368"/>
            <a:ext cx="1546860" cy="900246"/>
          </a:xfrm>
          <a:prstGeom prst="rect">
            <a:avLst/>
          </a:prstGeom>
          <a:solidFill>
            <a:srgbClr val="0150A1"/>
          </a:solidFill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  <a:latin typeface="+mj-lt"/>
              </a:rPr>
              <a:t>Saviez-vous que vous pouviez bénéficier d’Everest avec </a:t>
            </a:r>
            <a:r>
              <a:rPr lang="fr-FR" sz="1050" dirty="0" err="1">
                <a:solidFill>
                  <a:schemeClr val="bg1"/>
                </a:solidFill>
                <a:latin typeface="+mj-lt"/>
              </a:rPr>
              <a:t>prosperity</a:t>
            </a:r>
            <a:r>
              <a:rPr lang="fr-FR" sz="1050" dirty="0">
                <a:solidFill>
                  <a:schemeClr val="bg1"/>
                </a:solidFill>
                <a:latin typeface="+mj-lt"/>
              </a:rPr>
              <a:t> UL</a:t>
            </a:r>
            <a:r>
              <a:rPr lang="fr-FR" sz="1050" baseline="30000" dirty="0">
                <a:solidFill>
                  <a:schemeClr val="bg1"/>
                </a:solidFill>
                <a:latin typeface="+mj-lt"/>
              </a:rPr>
              <a:t>TM</a:t>
            </a:r>
            <a:r>
              <a:rPr lang="fr-FR" sz="105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algn="ctr"/>
            <a:r>
              <a:rPr lang="fr-FR" sz="1050" u="sng" dirty="0">
                <a:solidFill>
                  <a:schemeClr val="bg1"/>
                </a:solidFill>
                <a:latin typeface="+mj-lt"/>
              </a:rPr>
              <a:t>En savoir plus</a:t>
            </a:r>
          </a:p>
        </p:txBody>
      </p:sp>
    </p:spTree>
    <p:extLst>
      <p:ext uri="{BB962C8B-B14F-4D97-AF65-F5344CB8AC3E}">
        <p14:creationId xmlns:p14="http://schemas.microsoft.com/office/powerpoint/2010/main" val="379424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1E95-E525-144D-B4CB-128A21596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4511"/>
            <a:ext cx="9144000" cy="932324"/>
          </a:xfrm>
        </p:spPr>
        <p:txBody>
          <a:bodyPr/>
          <a:lstStyle/>
          <a:p>
            <a:r>
              <a:rPr lang="fr-CA" sz="3200" b="1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www.everestfuneral.ca</a:t>
            </a:r>
            <a:br>
              <a:rPr sz="3200"/>
            </a:br>
            <a:r>
              <a:rPr lang="fr-CA" sz="3200" b="1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www.everestfuneral.ca/wfgagent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34AC8-F128-2D49-9321-37F552CA4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2"/>
            <a:ext cx="3293426" cy="385393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C5185-C6C5-E547-890A-70BC699CBB85}"/>
              </a:ext>
            </a:extLst>
          </p:cNvPr>
          <p:cNvSpPr txBox="1"/>
          <p:nvPr/>
        </p:nvSpPr>
        <p:spPr>
          <a:xfrm>
            <a:off x="2066626" y="3021496"/>
            <a:ext cx="8058748" cy="132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Shaleen Kim </a:t>
            </a:r>
            <a:r>
              <a:rPr lang="fr-CA" sz="1800" b="0" i="0" strike="noStrike" cap="none" spc="0" baseline="0">
                <a:solidFill>
                  <a:srgbClr val="FFC212"/>
                </a:solidFill>
                <a:effectLst/>
                <a:latin typeface="Gotham HTF Medium"/>
                <a:ea typeface="Gotham HTF Medium"/>
                <a:cs typeface="Gotham HTF Medium"/>
              </a:rPr>
              <a:t>•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 </a:t>
            </a:r>
            <a:r>
              <a:rPr lang="fr-CA" sz="1800" b="0" i="0" u="sng" strike="noStrike" cap="none" spc="0" baseline="0">
                <a:solidFill>
                  <a:srgbClr val="0063A7"/>
                </a:solidFill>
                <a:effectLst/>
                <a:uFill>
                  <a:solidFill>
                    <a:srgbClr val="0063A7"/>
                  </a:solidFill>
                </a:uFill>
                <a:latin typeface="Gotham HTF Medium"/>
                <a:ea typeface="Gotham HTF Medium"/>
                <a:cs typeface="Gotham HTF Medium"/>
                <a:hlinkClick r:id="rId2" history="0"/>
              </a:rPr>
              <a:t>skim@everestfuneral.com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 </a:t>
            </a:r>
            <a:r>
              <a:rPr lang="fr-CA" sz="1800" b="0" i="0" strike="noStrike" cap="none" spc="0" baseline="0">
                <a:solidFill>
                  <a:srgbClr val="FFC212"/>
                </a:solidFill>
                <a:effectLst/>
                <a:latin typeface="Gotham HTF Medium"/>
                <a:ea typeface="Gotham HTF Medium"/>
                <a:cs typeface="Gotham HTF Medium"/>
              </a:rPr>
              <a:t>•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 647.210.6341</a:t>
            </a:r>
          </a:p>
          <a:p>
            <a:pPr algn="ctr">
              <a:lnSpc>
                <a:spcPct val="150000"/>
              </a:lnSpc>
            </a:pPr>
            <a:endParaRPr lang="en-US">
              <a:solidFill>
                <a:srgbClr val="0063A7"/>
              </a:solidFill>
              <a:latin typeface="Gotham HTF Medium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Richard Burgess </a:t>
            </a:r>
            <a:r>
              <a:rPr lang="fr-CA" sz="1800" b="0" i="0" strike="noStrike" cap="none" spc="0" baseline="0">
                <a:solidFill>
                  <a:srgbClr val="FFC212"/>
                </a:solidFill>
                <a:effectLst/>
                <a:latin typeface="Gotham HTF Medium"/>
                <a:ea typeface="Gotham HTF Medium"/>
                <a:cs typeface="Gotham HTF Medium"/>
              </a:rPr>
              <a:t>•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 </a:t>
            </a:r>
            <a:r>
              <a:rPr lang="fr-CA" sz="1800" b="0" i="0" u="sng" strike="noStrike" cap="none" spc="0" baseline="0">
                <a:solidFill>
                  <a:srgbClr val="0063A7"/>
                </a:solidFill>
                <a:effectLst/>
                <a:uFill>
                  <a:solidFill>
                    <a:srgbClr val="0063A7"/>
                  </a:solidFill>
                </a:uFill>
                <a:latin typeface="Gotham HTF Medium"/>
                <a:ea typeface="Gotham HTF Medium"/>
                <a:cs typeface="Gotham HTF Medium"/>
                <a:hlinkClick r:id="rId3" history="0"/>
              </a:rPr>
              <a:t>rburgess@everestfuneral.com</a:t>
            </a:r>
            <a:r>
              <a:rPr lang="fr-CA" sz="1800" b="0" i="0" u="sng" strike="noStrike" cap="none" spc="0" baseline="0">
                <a:solidFill>
                  <a:srgbClr val="0063A7"/>
                </a:solidFill>
                <a:effectLst/>
                <a:uFill>
                  <a:solidFill>
                    <a:srgbClr val="0063A7"/>
                  </a:solidFill>
                </a:uFill>
                <a:latin typeface="Gotham HTF Medium"/>
                <a:ea typeface="Gotham HTF Medium"/>
                <a:cs typeface="Gotham HTF Medium"/>
              </a:rPr>
              <a:t> </a:t>
            </a:r>
            <a:r>
              <a:rPr lang="fr-CA" sz="1800" b="0" i="0" strike="noStrike" cap="none" spc="0" baseline="0">
                <a:solidFill>
                  <a:srgbClr val="FFC212"/>
                </a:solidFill>
                <a:effectLst/>
                <a:latin typeface="Gotham HTF Medium"/>
                <a:ea typeface="Gotham HTF Medium"/>
                <a:cs typeface="Gotham HTF Medium"/>
              </a:rPr>
              <a:t>•</a:t>
            </a:r>
            <a:r>
              <a:rPr lang="fr-CA" sz="1800" b="0" i="0" strike="noStrike" cap="none" spc="0" baseline="0">
                <a:solidFill>
                  <a:srgbClr val="E6B925"/>
                </a:solidFill>
                <a:effectLst/>
                <a:latin typeface="Gotham HTF Medium"/>
                <a:ea typeface="Gotham HTF Medium"/>
                <a:cs typeface="Gotham HTF Medium"/>
              </a:rPr>
              <a:t> 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647.209.6509</a:t>
            </a:r>
          </a:p>
        </p:txBody>
      </p:sp>
    </p:spTree>
    <p:extLst>
      <p:ext uri="{BB962C8B-B14F-4D97-AF65-F5344CB8AC3E}">
        <p14:creationId xmlns:p14="http://schemas.microsoft.com/office/powerpoint/2010/main" val="32426328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0066E7-CF04-3941-B5B5-5A1E68F831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0201" y="6251713"/>
            <a:ext cx="3907182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25DFA-2C34-B540-891C-2AA7E0ADBD9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La trousse Everest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A31500-509F-E04E-B29A-50B0DA7205FB}"/>
              </a:ext>
            </a:extLst>
          </p:cNvPr>
          <p:cNvSpPr/>
          <p:nvPr/>
        </p:nvSpPr>
        <p:spPr>
          <a:xfrm>
            <a:off x="4822520" y="3319396"/>
            <a:ext cx="1590806" cy="75157"/>
          </a:xfrm>
          <a:prstGeom prst="rect">
            <a:avLst/>
          </a:prstGeom>
          <a:solidFill>
            <a:srgbClr val="0063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1F1CDA3-EF9F-9644-9462-A389BCFEC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9452" y="1478071"/>
            <a:ext cx="3637721" cy="328019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fr-CA" sz="2600" b="1" i="0" strike="noStrike" cap="none" spc="0" baseline="0" dirty="0">
                <a:solidFill>
                  <a:srgbClr val="0063A7"/>
                </a:solidFill>
                <a:effectLst/>
                <a:latin typeface="Gotham HTF Book"/>
                <a:ea typeface="Gotham HTF Book"/>
                <a:cs typeface="Gotham HTF Book"/>
              </a:rPr>
              <a:t>Assurance vie</a:t>
            </a:r>
            <a:endParaRPr lang="en-US" sz="2000" b="1" kern="0" dirty="0">
              <a:latin typeface="Gotham HTF Book" pitchFamily="2" charset="77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fr-CA" sz="2000" b="1" i="1" strike="noStrike" cap="none" spc="0" baseline="0" dirty="0" err="1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prosperity</a:t>
            </a:r>
            <a:endParaRPr lang="fr-CA" sz="2000" b="1" i="1" strike="noStrike" cap="none" spc="0" baseline="0" dirty="0">
              <a:solidFill>
                <a:srgbClr val="0063A7"/>
              </a:solidFill>
              <a:effectLst/>
              <a:latin typeface="Gotham HTF Medium"/>
              <a:ea typeface="Gotham HTF Medium"/>
              <a:cs typeface="Gotham HTF Medium"/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rgbClr val="FFC212"/>
              </a:buClr>
              <a:buFont typeface="Arial" panose="020B0604020202020204" pitchFamily="34" charset="0"/>
              <a:buChar char="•"/>
              <a:defRPr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Souscription simplifiée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rgbClr val="FFC212"/>
              </a:buClr>
              <a:buFont typeface="Arial" panose="020B0604020202020204" pitchFamily="34" charset="0"/>
              <a:buChar char="•"/>
              <a:defRPr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Souscription garantie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rgbClr val="FFC212"/>
              </a:buClr>
              <a:buFont typeface="Arial" panose="020B0604020202020204" pitchFamily="34" charset="0"/>
              <a:buChar char="•"/>
              <a:defRPr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Assurance vie universelle de plus </a:t>
            </a:r>
            <a:b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</a:b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de 100 000 $</a:t>
            </a:r>
            <a:endParaRPr lang="en-US" sz="1600" b="1" kern="0" dirty="0">
              <a:latin typeface="Gotham HTF Book" pitchFamily="2" charset="77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fr-CA" sz="1600" b="1" i="0" strike="noStrike" cap="none" spc="0" baseline="0" dirty="0">
                <a:solidFill>
                  <a:srgbClr val="0063A7"/>
                </a:solidFill>
                <a:effectLst/>
                <a:latin typeface="Gotham HTF Book"/>
                <a:ea typeface="Gotham HTF Book"/>
                <a:cs typeface="Gotham HTF Book"/>
              </a:rPr>
              <a:t>Souscrit par :</a:t>
            </a:r>
          </a:p>
          <a:p>
            <a:endParaRPr lang="en-US" sz="2000" dirty="0">
              <a:latin typeface="Gotham HTF Book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91F2D30-DCD4-6F43-B677-5957D1929500}"/>
              </a:ext>
            </a:extLst>
          </p:cNvPr>
          <p:cNvSpPr/>
          <p:nvPr/>
        </p:nvSpPr>
        <p:spPr>
          <a:xfrm>
            <a:off x="6417547" y="1274255"/>
            <a:ext cx="4114800" cy="4114800"/>
          </a:xfrm>
          <a:prstGeom prst="roundRect">
            <a:avLst/>
          </a:prstGeom>
          <a:solidFill>
            <a:srgbClr val="0063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3A7"/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73B07C7-6BF6-D345-9DA7-0DB71BE3A6E4}"/>
              </a:ext>
            </a:extLst>
          </p:cNvPr>
          <p:cNvSpPr txBox="1"/>
          <p:nvPr/>
        </p:nvSpPr>
        <p:spPr>
          <a:xfrm>
            <a:off x="6686781" y="1478071"/>
            <a:ext cx="3600219" cy="39263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CB9"/>
              </a:buClr>
              <a:buFontTx/>
              <a:buNone/>
              <a:defRPr sz="2800" kern="1200" baseline="0">
                <a:solidFill>
                  <a:srgbClr val="005CB9"/>
                </a:solidFill>
                <a:latin typeface="Gotham Medium" panose="0200060403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CB9"/>
              </a:buClr>
              <a:buFontTx/>
              <a:buNone/>
              <a:defRPr sz="2000" kern="1200" baseline="0">
                <a:solidFill>
                  <a:srgbClr val="808285"/>
                </a:solidFill>
                <a:latin typeface="Gotham HT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CB9"/>
              </a:buClr>
              <a:buFontTx/>
              <a:buNone/>
              <a:defRPr sz="1800" kern="1200" baseline="0">
                <a:solidFill>
                  <a:srgbClr val="808285"/>
                </a:solidFill>
                <a:latin typeface="Gotham HT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CB9"/>
              </a:buClr>
              <a:buFontTx/>
              <a:buNone/>
              <a:defRPr sz="1600" kern="1200" baseline="0">
                <a:solidFill>
                  <a:srgbClr val="808285"/>
                </a:solidFill>
                <a:latin typeface="Gotham HT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CB9"/>
              </a:buClr>
              <a:buFontTx/>
              <a:buNone/>
              <a:defRPr sz="1400" kern="1200" baseline="0">
                <a:solidFill>
                  <a:srgbClr val="808285"/>
                </a:solidFill>
                <a:latin typeface="Gotham HT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fr-CA" sz="2000" b="1" i="0" strike="noStrike" cap="none" spc="0" baseline="0" dirty="0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Conseils d’un expert indépendant en planification de funérailles</a:t>
            </a:r>
            <a:endParaRPr lang="en-US" sz="1600" b="1" kern="0" dirty="0">
              <a:solidFill>
                <a:schemeClr val="bg1"/>
              </a:solidFill>
              <a:latin typeface="Gotham HTF Book" pitchFamily="2" charset="77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fr-CA" sz="1800" b="1" i="0" strike="noStrike" cap="none" spc="0" baseline="0" dirty="0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Will </a:t>
            </a:r>
            <a:r>
              <a:rPr lang="fr-CA" sz="1800" b="1" i="0" strike="noStrike" cap="none" spc="0" baseline="0" dirty="0" err="1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Prep</a:t>
            </a:r>
            <a:r>
              <a:rPr lang="fr-CA" sz="1600" b="1" i="0" strike="noStrike" cap="none" spc="0" baseline="0" dirty="0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℠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fr-CA" sz="1800" b="1" i="0" strike="noStrike" cap="none" spc="0" baseline="0" dirty="0" err="1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Tenzing</a:t>
            </a:r>
            <a:r>
              <a:rPr lang="fr-CA" sz="1800" b="1" i="0" strike="noStrike" cap="none" spc="0" baseline="0" dirty="0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™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fr-CA" sz="1800" b="1" i="0" strike="noStrike" cap="none" spc="0" baseline="0" dirty="0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Utilitaires de planification en ligne </a:t>
            </a:r>
            <a:r>
              <a:rPr lang="fr-CA" sz="1800" b="1" i="0" strike="noStrike" cap="none" spc="0" baseline="0" dirty="0" err="1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PriceFinder</a:t>
            </a:r>
            <a:r>
              <a:rPr lang="fr-CA" sz="1600" b="1" i="0" strike="noStrike" cap="none" spc="0" baseline="0" dirty="0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℠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fr-CA" sz="1800" b="1" i="0" strike="noStrike" cap="none" spc="0" baseline="0" dirty="0">
                <a:solidFill>
                  <a:srgbClr val="FFFFFF"/>
                </a:solidFill>
                <a:effectLst/>
                <a:latin typeface="Gotham HTF Book"/>
                <a:ea typeface="Gotham HTF Book"/>
                <a:cs typeface="Gotham HTF Book"/>
              </a:rPr>
              <a:t>Aide d’un conseiller disponible en tout temps</a:t>
            </a:r>
          </a:p>
          <a:p>
            <a:endParaRPr lang="en-US" sz="1800" dirty="0">
              <a:solidFill>
                <a:schemeClr val="bg1"/>
              </a:solidFill>
              <a:latin typeface="Gotham HTF Book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553722-5C3E-0043-A4ED-6BCC134C04E6}"/>
              </a:ext>
            </a:extLst>
          </p:cNvPr>
          <p:cNvSpPr/>
          <p:nvPr/>
        </p:nvSpPr>
        <p:spPr>
          <a:xfrm>
            <a:off x="5126241" y="3059390"/>
            <a:ext cx="1017142" cy="544530"/>
          </a:xfrm>
          <a:prstGeom prst="ellipse">
            <a:avLst/>
          </a:prstGeom>
          <a:solidFill>
            <a:srgbClr val="0063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B4E2B22-A3FC-754F-AE29-5EF90AA634BC}"/>
              </a:ext>
            </a:extLst>
          </p:cNvPr>
          <p:cNvSpPr/>
          <p:nvPr/>
        </p:nvSpPr>
        <p:spPr>
          <a:xfrm>
            <a:off x="713678" y="1274255"/>
            <a:ext cx="4114800" cy="4114800"/>
          </a:xfrm>
          <a:prstGeom prst="roundRect">
            <a:avLst/>
          </a:prstGeom>
          <a:noFill/>
          <a:ln w="25400">
            <a:solidFill>
              <a:srgbClr val="006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85924E-ABD5-494A-8647-5475B3665D80}"/>
              </a:ext>
            </a:extLst>
          </p:cNvPr>
          <p:cNvSpPr txBox="1"/>
          <p:nvPr/>
        </p:nvSpPr>
        <p:spPr>
          <a:xfrm>
            <a:off x="5210401" y="3169085"/>
            <a:ext cx="852622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 i="0" strike="noStrike" cap="none" spc="0" baseline="0">
                <a:solidFill>
                  <a:srgbClr val="FFC212"/>
                </a:solidFill>
                <a:effectLst/>
                <a:latin typeface="Gotham HTF Book"/>
                <a:ea typeface="Gotham HTF Book"/>
                <a:cs typeface="Gotham HTF Book"/>
              </a:rPr>
              <a:t>PLUS</a:t>
            </a:r>
            <a:endParaRPr lang="en-US" b="1">
              <a:solidFill>
                <a:srgbClr val="FFC212"/>
              </a:solidFill>
              <a:latin typeface="Gotham HTF Book" pitchFamily="2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3927D2-5E74-F045-A41A-3EF7A4C8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71" y="4859071"/>
            <a:ext cx="616082" cy="2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0939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390BAD-AE65-1040-95C1-4FB27BB352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80867" y="6251713"/>
            <a:ext cx="40765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51824A-82B7-F849-B05A-49580634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8722"/>
            <a:ext cx="12255500" cy="685800"/>
          </a:xfrm>
        </p:spPr>
        <p:txBody>
          <a:bodyPr/>
          <a:lstStyle/>
          <a:p>
            <a:r>
              <a:rPr lang="fr-CA" sz="34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Souscription simplifiée et garantie à </a:t>
            </a:r>
            <a:r>
              <a:rPr lang="fr-CA" sz="3400" b="1" i="0" strike="noStrike" cap="none" spc="0" baseline="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prosperity</a:t>
            </a:r>
            <a:r>
              <a:rPr lang="fr-CA" sz="3400" b="1" i="0" strike="noStrike" cap="none" spc="0" baseline="3000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TM</a:t>
            </a:r>
            <a:endParaRPr lang="fr-CA" sz="3400" b="1" i="0" strike="noStrike" cap="none" spc="0" baseline="30000" dirty="0">
              <a:solidFill>
                <a:srgbClr val="FFFFFF"/>
              </a:solidFill>
              <a:effectLst/>
              <a:latin typeface="Gotham HTF Medium"/>
              <a:ea typeface="Gotham HTF Medium"/>
              <a:cs typeface="Gotham HTF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9FC74-F550-6348-B9D2-C3F3638CFD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sz="2600" b="1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Souscrit par </a:t>
            </a:r>
            <a:r>
              <a:rPr lang="fr-CA" sz="2600" b="1" i="1" strike="noStrike" cap="none" spc="0" baseline="0">
                <a:solidFill>
                  <a:srgbClr val="0063A7"/>
                </a:solidFill>
                <a:effectLst/>
                <a:latin typeface="Gotham HTF Book"/>
                <a:ea typeface="Gotham HTF Book"/>
                <a:cs typeface="Gotham HTF Book"/>
              </a:rPr>
              <a:t>ivari</a:t>
            </a:r>
            <a:r>
              <a:rPr lang="fr-CA" sz="2600" b="1" i="1" strike="noStrike" cap="none" spc="0" baseline="30000">
                <a:solidFill>
                  <a:srgbClr val="0063A7"/>
                </a:solidFill>
                <a:effectLst/>
                <a:latin typeface="Gotham HTF Book"/>
                <a:ea typeface="Gotham HTF Book"/>
                <a:cs typeface="Gotham HTF Book"/>
              </a:rPr>
              <a:t>TM</a:t>
            </a:r>
            <a:endParaRPr lang="en-US" i="1">
              <a:latin typeface="Gotham HTF Book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86D22-C699-874B-BF14-A164ADF8FAF8}"/>
              </a:ext>
            </a:extLst>
          </p:cNvPr>
          <p:cNvSpPr txBox="1"/>
          <p:nvPr/>
        </p:nvSpPr>
        <p:spPr>
          <a:xfrm>
            <a:off x="3388414" y="5233665"/>
            <a:ext cx="5943751" cy="33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0" i="0" strike="noStrike" cap="none" spc="0" baseline="0">
                <a:solidFill>
                  <a:srgbClr val="0063A7"/>
                </a:solidFill>
                <a:effectLst/>
                <a:latin typeface="Gotham HTF Book"/>
                <a:ea typeface="Gotham HTF Book"/>
                <a:cs typeface="Gotham HTF Book"/>
              </a:rPr>
              <a:t>demande en ligne sur </a:t>
            </a:r>
            <a:r>
              <a:rPr lang="fr-CA" sz="1600" b="0" i="0" u="sng" strike="noStrike" cap="none" spc="0" baseline="0">
                <a:solidFill>
                  <a:srgbClr val="0063A7"/>
                </a:solidFill>
                <a:effectLst/>
                <a:uFill>
                  <a:solidFill>
                    <a:srgbClr val="0063A7"/>
                  </a:solidFill>
                </a:uFill>
                <a:latin typeface="Gotham HTF Book"/>
                <a:ea typeface="Gotham HTF Book"/>
                <a:cs typeface="Gotham HTF Book"/>
              </a:rPr>
              <a:t>everestfuneral.ca/wfgagent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7BC76-D967-4511-BDB3-2452C865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454" y="1783080"/>
            <a:ext cx="785966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2896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DF3F13-5049-A84B-AED3-7405CBD605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07867" y="6251713"/>
            <a:ext cx="39495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674660-458A-2C47-842A-F98D82A0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Admissibilité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A580E-2B70-224E-A270-9BEED79D0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sz="26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Résidence et permis de travail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85CE4-6813-7743-96F9-291A05A12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Résident permanent et citoyen canadien</a:t>
            </a:r>
          </a:p>
          <a:p>
            <a:pPr>
              <a:lnSpc>
                <a:spcPct val="15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Doit avoir séjourné au Canada depuis plus de 6 mois</a:t>
            </a:r>
          </a:p>
          <a:p>
            <a:pPr lvl="1">
              <a:lnSpc>
                <a:spcPct val="150000"/>
              </a:lnSpc>
            </a:pPr>
            <a:r>
              <a:rPr lang="fr-CA" sz="20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Personne soignante</a:t>
            </a:r>
          </a:p>
          <a:p>
            <a:pPr lvl="1">
              <a:lnSpc>
                <a:spcPct val="150000"/>
              </a:lnSpc>
            </a:pPr>
            <a:r>
              <a:rPr lang="fr-CA" sz="20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Visa de travail (autre que travailleur saisonnier)</a:t>
            </a:r>
          </a:p>
          <a:p>
            <a:pPr lvl="1">
              <a:lnSpc>
                <a:spcPct val="150000"/>
              </a:lnSpc>
            </a:pPr>
            <a:r>
              <a:rPr lang="fr-CA" sz="20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Permis de travail post-diplôme</a:t>
            </a:r>
          </a:p>
          <a:p>
            <a:pPr lvl="1">
              <a:lnSpc>
                <a:spcPct val="150000"/>
              </a:lnSpc>
            </a:pPr>
            <a:r>
              <a:rPr lang="fr-CA" sz="20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Travailleurs qualifiés</a:t>
            </a:r>
          </a:p>
          <a:p>
            <a:pPr lvl="1">
              <a:lnSpc>
                <a:spcPct val="150000"/>
              </a:lnSpc>
            </a:pPr>
            <a:r>
              <a:rPr lang="fr-CA" sz="20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Candidat provincial</a:t>
            </a:r>
          </a:p>
        </p:txBody>
      </p:sp>
    </p:spTree>
    <p:extLst>
      <p:ext uri="{BB962C8B-B14F-4D97-AF65-F5344CB8AC3E}">
        <p14:creationId xmlns:p14="http://schemas.microsoft.com/office/powerpoint/2010/main" val="385290479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3E11A8-D821-D047-967D-DD42F34DE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9733" y="6251713"/>
            <a:ext cx="4677649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9ABF37-9952-5A41-805D-861E3819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La différence de prise en charge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88F0558-FEEB-D845-82DC-447B89827310}"/>
              </a:ext>
            </a:extLst>
          </p:cNvPr>
          <p:cNvSpPr txBox="1"/>
          <p:nvPr/>
        </p:nvSpPr>
        <p:spPr>
          <a:xfrm>
            <a:off x="528638" y="1271240"/>
            <a:ext cx="11337925" cy="44596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6B925"/>
              </a:buClr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Gotham HTF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6B92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otham HT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6B925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Gotham HT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6B92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Gotham HT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6B925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Gotham HT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Pas d’examen médical/APS/liquide</a:t>
            </a:r>
          </a:p>
          <a:p>
            <a:pPr>
              <a:lnSpc>
                <a:spcPct val="20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Pas d’attente</a:t>
            </a:r>
          </a:p>
          <a:p>
            <a:pPr>
              <a:lnSpc>
                <a:spcPct val="20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Approbation automatique dans la bonne classe</a:t>
            </a:r>
          </a:p>
          <a:p>
            <a:pPr>
              <a:lnSpc>
                <a:spcPct val="20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Procédure de demande réalisée à distance</a:t>
            </a:r>
          </a:p>
          <a:p>
            <a:pPr>
              <a:lnSpc>
                <a:spcPct val="20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Disponible avec DocuSign</a:t>
            </a:r>
          </a:p>
        </p:txBody>
      </p:sp>
    </p:spTree>
    <p:extLst>
      <p:ext uri="{BB962C8B-B14F-4D97-AF65-F5344CB8AC3E}">
        <p14:creationId xmlns:p14="http://schemas.microsoft.com/office/powerpoint/2010/main" val="32677813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DB335F-4C48-1A48-B585-4D8856AC73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0267" y="6251713"/>
            <a:ext cx="37971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C2A1E7-F544-304A-87F2-18043AD21AD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Coût moyen de la trousse Everest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081DF-99D9-1E4B-96BD-455289051F60}"/>
              </a:ext>
            </a:extLst>
          </p:cNvPr>
          <p:cNvSpPr txBox="1"/>
          <p:nvPr/>
        </p:nvSpPr>
        <p:spPr>
          <a:xfrm>
            <a:off x="2488756" y="5432551"/>
            <a:ext cx="7104421" cy="57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0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Source :  Calculateur de primes sur </a:t>
            </a:r>
            <a:r>
              <a:rPr lang="fr-CA" sz="1600" b="0" i="0" u="sng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otham HTF Book"/>
                <a:ea typeface="Gotham HTF Book"/>
                <a:cs typeface="Gotham HTF Book"/>
                <a:hlinkClick r:id="rId2" history="0"/>
              </a:rPr>
              <a:t>www.everestfuneral.ca/wfgagent</a:t>
            </a:r>
            <a:endParaRPr lang="en-US" sz="1600" u="sng">
              <a:solidFill>
                <a:srgbClr val="0063A7"/>
              </a:solidFill>
              <a:latin typeface="Gotham HTF Book" pitchFamily="2" charset="77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8EF1463-592B-1042-A138-3DB91E221E27}"/>
              </a:ext>
            </a:extLst>
          </p:cNvPr>
          <p:cNvGrpSpPr/>
          <p:nvPr/>
        </p:nvGrpSpPr>
        <p:grpSpPr>
          <a:xfrm>
            <a:off x="2420637" y="1378627"/>
            <a:ext cx="7240659" cy="2105213"/>
            <a:chOff x="2420637" y="1378627"/>
            <a:chExt cx="7240659" cy="210521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9713A3C-7E7C-3E41-AF74-32F797F5B9D4}"/>
                </a:ext>
              </a:extLst>
            </p:cNvPr>
            <p:cNvSpPr/>
            <p:nvPr/>
          </p:nvSpPr>
          <p:spPr>
            <a:xfrm>
              <a:off x="2420637" y="1890133"/>
              <a:ext cx="3830495" cy="351945"/>
            </a:xfrm>
            <a:prstGeom prst="rect">
              <a:avLst/>
            </a:prstGeom>
            <a:solidFill>
              <a:srgbClr val="0063A7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D79C20-BF83-3F4B-99D1-057B51D58BB3}"/>
                </a:ext>
              </a:extLst>
            </p:cNvPr>
            <p:cNvSpPr/>
            <p:nvPr/>
          </p:nvSpPr>
          <p:spPr>
            <a:xfrm>
              <a:off x="2431766" y="1384386"/>
              <a:ext cx="3829640" cy="462337"/>
            </a:xfrm>
            <a:prstGeom prst="rect">
              <a:avLst/>
            </a:prstGeom>
            <a:solidFill>
              <a:srgbClr val="0063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C5A76C-1AA6-3045-A6E6-81E4B83D8968}"/>
                </a:ext>
              </a:extLst>
            </p:cNvPr>
            <p:cNvSpPr/>
            <p:nvPr/>
          </p:nvSpPr>
          <p:spPr>
            <a:xfrm>
              <a:off x="2420637" y="2285488"/>
              <a:ext cx="3830495" cy="351945"/>
            </a:xfrm>
            <a:prstGeom prst="rect">
              <a:avLst/>
            </a:prstGeom>
            <a:solidFill>
              <a:srgbClr val="0063A7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481E23E-31D9-F046-977F-614249C7B40C}"/>
                </a:ext>
              </a:extLst>
            </p:cNvPr>
            <p:cNvSpPr/>
            <p:nvPr/>
          </p:nvSpPr>
          <p:spPr>
            <a:xfrm>
              <a:off x="2420637" y="2680843"/>
              <a:ext cx="3830495" cy="351945"/>
            </a:xfrm>
            <a:prstGeom prst="rect">
              <a:avLst/>
            </a:prstGeom>
            <a:solidFill>
              <a:srgbClr val="0063A7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89153E-D10A-084A-AE74-78848EF5CB17}"/>
                </a:ext>
              </a:extLst>
            </p:cNvPr>
            <p:cNvSpPr/>
            <p:nvPr/>
          </p:nvSpPr>
          <p:spPr>
            <a:xfrm>
              <a:off x="2420637" y="3076198"/>
              <a:ext cx="3830495" cy="351945"/>
            </a:xfrm>
            <a:prstGeom prst="rect">
              <a:avLst/>
            </a:prstGeom>
            <a:solidFill>
              <a:srgbClr val="0063A7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9517A5-18AF-BA40-AF02-D8ABE4466944}"/>
                </a:ext>
              </a:extLst>
            </p:cNvPr>
            <p:cNvSpPr/>
            <p:nvPr/>
          </p:nvSpPr>
          <p:spPr>
            <a:xfrm>
              <a:off x="6305981" y="1890133"/>
              <a:ext cx="3355315" cy="351945"/>
            </a:xfrm>
            <a:prstGeom prst="rect">
              <a:avLst/>
            </a:prstGeom>
            <a:solidFill>
              <a:srgbClr val="FFC212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F80D1B-39C9-234C-A176-C3302BDD433F}"/>
                </a:ext>
              </a:extLst>
            </p:cNvPr>
            <p:cNvSpPr/>
            <p:nvPr/>
          </p:nvSpPr>
          <p:spPr>
            <a:xfrm>
              <a:off x="2427019" y="1378627"/>
              <a:ext cx="7224859" cy="2042667"/>
            </a:xfrm>
            <a:prstGeom prst="rect">
              <a:avLst/>
            </a:prstGeom>
            <a:noFill/>
            <a:ln>
              <a:solidFill>
                <a:srgbClr val="80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9D1EEB-34BB-DF44-BF79-CC5D5920A18A}"/>
                </a:ext>
              </a:extLst>
            </p:cNvPr>
            <p:cNvSpPr/>
            <p:nvPr/>
          </p:nvSpPr>
          <p:spPr>
            <a:xfrm>
              <a:off x="6317111" y="1384386"/>
              <a:ext cx="3333054" cy="462337"/>
            </a:xfrm>
            <a:prstGeom prst="rect">
              <a:avLst/>
            </a:prstGeom>
            <a:solidFill>
              <a:srgbClr val="FFC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7205CC-1A66-004A-8380-B8001229D708}"/>
                </a:ext>
              </a:extLst>
            </p:cNvPr>
            <p:cNvSpPr txBox="1"/>
            <p:nvPr/>
          </p:nvSpPr>
          <p:spPr>
            <a:xfrm>
              <a:off x="6327443" y="1404935"/>
              <a:ext cx="33158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600" b="0" i="0" strike="noStrike" cap="none" spc="0" baseline="0" dirty="0">
                  <a:solidFill>
                    <a:srgbClr val="0063A7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Prime mensuelle moyenne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15D57B-3158-D944-9EAE-571DFB6ECFC3}"/>
                </a:ext>
              </a:extLst>
            </p:cNvPr>
            <p:cNvSpPr/>
            <p:nvPr/>
          </p:nvSpPr>
          <p:spPr>
            <a:xfrm>
              <a:off x="6305981" y="2285488"/>
              <a:ext cx="3355315" cy="351945"/>
            </a:xfrm>
            <a:prstGeom prst="rect">
              <a:avLst/>
            </a:prstGeom>
            <a:solidFill>
              <a:srgbClr val="FFC212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87FA03-5C13-A441-9C2B-56BF3ACAE2C7}"/>
                </a:ext>
              </a:extLst>
            </p:cNvPr>
            <p:cNvSpPr/>
            <p:nvPr/>
          </p:nvSpPr>
          <p:spPr>
            <a:xfrm>
              <a:off x="6305981" y="2680843"/>
              <a:ext cx="3355315" cy="351945"/>
            </a:xfrm>
            <a:prstGeom prst="rect">
              <a:avLst/>
            </a:prstGeom>
            <a:solidFill>
              <a:srgbClr val="FFC212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B4E27D-3232-2444-B11A-D3B9F5C241F4}"/>
                </a:ext>
              </a:extLst>
            </p:cNvPr>
            <p:cNvSpPr/>
            <p:nvPr/>
          </p:nvSpPr>
          <p:spPr>
            <a:xfrm>
              <a:off x="6305981" y="3076198"/>
              <a:ext cx="3355315" cy="351945"/>
            </a:xfrm>
            <a:prstGeom prst="rect">
              <a:avLst/>
            </a:prstGeom>
            <a:solidFill>
              <a:srgbClr val="FFC212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74BA5A-68A0-DB45-BE7F-11964637846C}"/>
                </a:ext>
              </a:extLst>
            </p:cNvPr>
            <p:cNvSpPr txBox="1"/>
            <p:nvPr/>
          </p:nvSpPr>
          <p:spPr>
            <a:xfrm>
              <a:off x="6219694" y="1801328"/>
              <a:ext cx="3345523" cy="167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1" i="0" strike="noStrike" cap="none" spc="0" baseline="0">
                  <a:solidFill>
                    <a:srgbClr val="000000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16 $</a:t>
              </a:r>
            </a:p>
            <a:p>
              <a:pPr algn="ctr"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1" i="0" strike="noStrike" cap="none" spc="0" baseline="0">
                  <a:solidFill>
                    <a:srgbClr val="000000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24 $</a:t>
              </a:r>
            </a:p>
            <a:p>
              <a:pPr algn="ctr"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1" i="0" strike="noStrike" cap="none" spc="0" baseline="0">
                  <a:solidFill>
                    <a:srgbClr val="000000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32 $</a:t>
              </a:r>
            </a:p>
            <a:p>
              <a:pPr algn="ctr"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1" i="0" strike="noStrike" cap="none" spc="0" baseline="0">
                  <a:solidFill>
                    <a:srgbClr val="000000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28 $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91BDE84-6655-D14F-9A6A-44F6B7F19B49}"/>
                </a:ext>
              </a:extLst>
            </p:cNvPr>
            <p:cNvSpPr txBox="1"/>
            <p:nvPr/>
          </p:nvSpPr>
          <p:spPr>
            <a:xfrm>
              <a:off x="2434983" y="1404935"/>
              <a:ext cx="3848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600" b="0" i="0" strike="noStrike" cap="none" spc="0" baseline="0" dirty="0">
                  <a:solidFill>
                    <a:srgbClr val="FFFFFF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Souscription simplifiée à 10 000 $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20DFB8-023D-4E40-9C77-7152176C407C}"/>
                </a:ext>
              </a:extLst>
            </p:cNvPr>
            <p:cNvSpPr txBox="1"/>
            <p:nvPr/>
          </p:nvSpPr>
          <p:spPr>
            <a:xfrm>
              <a:off x="2440674" y="1801328"/>
              <a:ext cx="3805240" cy="168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0" i="0" strike="noStrike" cap="none" spc="0" baseline="0" dirty="0">
                  <a:solidFill>
                    <a:srgbClr val="000000"/>
                  </a:solidFill>
                  <a:effectLst/>
                  <a:latin typeface="Gotham HTF Book"/>
                  <a:ea typeface="Gotham HTF Book"/>
                  <a:cs typeface="Gotham HTF Book"/>
                </a:rPr>
                <a:t>Homme non fumeur de 20-30 ans</a:t>
              </a:r>
            </a:p>
            <a:p>
              <a:pPr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0" i="0" strike="noStrike" cap="none" spc="0" baseline="0" dirty="0">
                  <a:solidFill>
                    <a:srgbClr val="000000"/>
                  </a:solidFill>
                  <a:effectLst/>
                  <a:latin typeface="Gotham HTF Book"/>
                  <a:ea typeface="Gotham HTF Book"/>
                  <a:cs typeface="Gotham HTF Book"/>
                </a:rPr>
                <a:t>Femme fumeuse de 30-40 ans</a:t>
              </a:r>
            </a:p>
            <a:p>
              <a:pPr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0" i="0" strike="noStrike" cap="none" spc="0" baseline="0" dirty="0">
                  <a:solidFill>
                    <a:srgbClr val="000000"/>
                  </a:solidFill>
                  <a:effectLst/>
                  <a:latin typeface="Gotham HTF Book"/>
                  <a:ea typeface="Gotham HTF Book"/>
                  <a:cs typeface="Gotham HTF Book"/>
                </a:rPr>
                <a:t>Homme fumeur de 40-50 ans</a:t>
              </a:r>
            </a:p>
            <a:p>
              <a:pPr>
                <a:lnSpc>
                  <a:spcPts val="3120"/>
                </a:lnSpc>
                <a:buClr>
                  <a:srgbClr val="E6B925"/>
                </a:buClr>
              </a:pPr>
              <a:r>
                <a:rPr lang="fr-CA" sz="1300" b="0" i="0" strike="noStrike" cap="none" spc="0" baseline="0" dirty="0">
                  <a:solidFill>
                    <a:srgbClr val="000000"/>
                  </a:solidFill>
                  <a:effectLst/>
                  <a:latin typeface="Gotham HTF Book"/>
                  <a:ea typeface="Gotham HTF Book"/>
                  <a:cs typeface="Gotham HTF Book"/>
                </a:rPr>
                <a:t>Femme </a:t>
              </a:r>
              <a:r>
                <a:rPr lang="fr-CA" sz="1300" b="0" i="0" strike="noStrike" cap="none" spc="0" baseline="0" dirty="0" err="1">
                  <a:solidFill>
                    <a:srgbClr val="000000"/>
                  </a:solidFill>
                  <a:effectLst/>
                  <a:latin typeface="Gotham HTF Book"/>
                  <a:ea typeface="Gotham HTF Book"/>
                  <a:cs typeface="Gotham HTF Book"/>
                </a:rPr>
                <a:t>non-fumeuse</a:t>
              </a:r>
              <a:r>
                <a:rPr lang="fr-CA" sz="1300" b="0" i="0" strike="noStrike" cap="none" spc="0" baseline="0" dirty="0">
                  <a:solidFill>
                    <a:srgbClr val="000000"/>
                  </a:solidFill>
                  <a:effectLst/>
                  <a:latin typeface="Gotham HTF Book"/>
                  <a:ea typeface="Gotham HTF Book"/>
                  <a:cs typeface="Gotham HTF Book"/>
                </a:rPr>
                <a:t> de 50-60 ans et plus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F49AD8-0B9C-1B41-B8A4-DA06A114BA78}"/>
              </a:ext>
            </a:extLst>
          </p:cNvPr>
          <p:cNvGrpSpPr/>
          <p:nvPr/>
        </p:nvGrpSpPr>
        <p:grpSpPr>
          <a:xfrm>
            <a:off x="2420636" y="3805877"/>
            <a:ext cx="7240660" cy="1307505"/>
            <a:chOff x="2420636" y="3805877"/>
            <a:chExt cx="7240660" cy="130750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A8D8E4-AC28-1942-A224-741715CB40B8}"/>
                </a:ext>
              </a:extLst>
            </p:cNvPr>
            <p:cNvSpPr/>
            <p:nvPr/>
          </p:nvSpPr>
          <p:spPr>
            <a:xfrm>
              <a:off x="2420636" y="4317382"/>
              <a:ext cx="4096638" cy="351945"/>
            </a:xfrm>
            <a:prstGeom prst="rect">
              <a:avLst/>
            </a:prstGeom>
            <a:solidFill>
              <a:srgbClr val="0063A7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B02201E-541E-2141-ACCF-04A028B5BB4C}"/>
                </a:ext>
              </a:extLst>
            </p:cNvPr>
            <p:cNvSpPr/>
            <p:nvPr/>
          </p:nvSpPr>
          <p:spPr>
            <a:xfrm>
              <a:off x="2431765" y="3811635"/>
              <a:ext cx="4095724" cy="462337"/>
            </a:xfrm>
            <a:prstGeom prst="rect">
              <a:avLst/>
            </a:prstGeom>
            <a:solidFill>
              <a:srgbClr val="0063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056E387-8A70-3F47-B629-B92961BA67CD}"/>
                </a:ext>
              </a:extLst>
            </p:cNvPr>
            <p:cNvSpPr/>
            <p:nvPr/>
          </p:nvSpPr>
          <p:spPr>
            <a:xfrm>
              <a:off x="2420636" y="4712737"/>
              <a:ext cx="4096638" cy="351945"/>
            </a:xfrm>
            <a:prstGeom prst="rect">
              <a:avLst/>
            </a:prstGeom>
            <a:solidFill>
              <a:srgbClr val="0063A7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A3263A-8A5A-594D-8848-CB8259057F2C}"/>
                </a:ext>
              </a:extLst>
            </p:cNvPr>
            <p:cNvSpPr/>
            <p:nvPr/>
          </p:nvSpPr>
          <p:spPr>
            <a:xfrm>
              <a:off x="6562668" y="4317382"/>
              <a:ext cx="3098628" cy="351945"/>
            </a:xfrm>
            <a:prstGeom prst="rect">
              <a:avLst/>
            </a:prstGeom>
            <a:solidFill>
              <a:srgbClr val="FFC212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12AACE-4B4F-0942-8B19-CB06A3E1A6D2}"/>
                </a:ext>
              </a:extLst>
            </p:cNvPr>
            <p:cNvSpPr/>
            <p:nvPr/>
          </p:nvSpPr>
          <p:spPr>
            <a:xfrm>
              <a:off x="2427018" y="3805877"/>
              <a:ext cx="7224859" cy="1256778"/>
            </a:xfrm>
            <a:prstGeom prst="rect">
              <a:avLst/>
            </a:prstGeom>
            <a:noFill/>
            <a:ln>
              <a:solidFill>
                <a:srgbClr val="80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82598A2-8DFB-3D4B-9813-40D6359C87C6}"/>
                </a:ext>
              </a:extLst>
            </p:cNvPr>
            <p:cNvSpPr/>
            <p:nvPr/>
          </p:nvSpPr>
          <p:spPr>
            <a:xfrm>
              <a:off x="6572094" y="3811635"/>
              <a:ext cx="3078070" cy="462337"/>
            </a:xfrm>
            <a:prstGeom prst="rect">
              <a:avLst/>
            </a:prstGeom>
            <a:solidFill>
              <a:srgbClr val="FFC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FA2BF76-1B22-3847-AABA-7C2D0E8F74E5}"/>
                </a:ext>
              </a:extLst>
            </p:cNvPr>
            <p:cNvSpPr txBox="1"/>
            <p:nvPr/>
          </p:nvSpPr>
          <p:spPr>
            <a:xfrm>
              <a:off x="6559403" y="3832184"/>
              <a:ext cx="3083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600" b="0" i="0" strike="noStrike" cap="none" spc="0" baseline="0" dirty="0">
                  <a:solidFill>
                    <a:srgbClr val="0063A7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Prime mensuelle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35F118-387C-2B41-A4EF-3EA91E1E1EE6}"/>
                </a:ext>
              </a:extLst>
            </p:cNvPr>
            <p:cNvSpPr/>
            <p:nvPr/>
          </p:nvSpPr>
          <p:spPr>
            <a:xfrm>
              <a:off x="6562668" y="4712737"/>
              <a:ext cx="3098628" cy="351945"/>
            </a:xfrm>
            <a:prstGeom prst="rect">
              <a:avLst/>
            </a:prstGeom>
            <a:solidFill>
              <a:srgbClr val="FFC212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CB9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D9BE600-F2DB-4B46-BA93-43F7F3AA4358}"/>
                </a:ext>
              </a:extLst>
            </p:cNvPr>
            <p:cNvSpPr txBox="1"/>
            <p:nvPr/>
          </p:nvSpPr>
          <p:spPr>
            <a:xfrm>
              <a:off x="6570599" y="4228578"/>
              <a:ext cx="2994442" cy="88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1" i="0" strike="noStrike" cap="none" spc="0" baseline="0">
                  <a:solidFill>
                    <a:srgbClr val="000000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36 $</a:t>
              </a:r>
            </a:p>
            <a:p>
              <a:pPr algn="ctr"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1" i="0" strike="noStrike" cap="none" spc="0" baseline="0">
                  <a:solidFill>
                    <a:srgbClr val="000000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37 $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A5BF579-44EA-924D-A033-7AA154E2857E}"/>
                </a:ext>
              </a:extLst>
            </p:cNvPr>
            <p:cNvSpPr txBox="1"/>
            <p:nvPr/>
          </p:nvSpPr>
          <p:spPr>
            <a:xfrm>
              <a:off x="2434848" y="3832184"/>
              <a:ext cx="4117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600" b="0" i="0" strike="noStrike" cap="none" spc="0" baseline="0" dirty="0">
                  <a:solidFill>
                    <a:srgbClr val="FFFFFF"/>
                  </a:solidFill>
                  <a:effectLst/>
                  <a:latin typeface="Gotham HTF Medium"/>
                  <a:ea typeface="Gotham HTF Medium"/>
                  <a:cs typeface="Gotham HTF Medium"/>
                </a:rPr>
                <a:t>Souscription garantie à 10 000 $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FA6C6A-1446-C44A-91EE-218FC3237E9F}"/>
                </a:ext>
              </a:extLst>
            </p:cNvPr>
            <p:cNvSpPr txBox="1"/>
            <p:nvPr/>
          </p:nvSpPr>
          <p:spPr>
            <a:xfrm>
              <a:off x="2440673" y="4228578"/>
              <a:ext cx="4090903" cy="88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0" i="0" strike="noStrike" cap="none" spc="0" baseline="0" dirty="0">
                  <a:solidFill>
                    <a:srgbClr val="000000"/>
                  </a:solidFill>
                  <a:effectLst/>
                  <a:latin typeface="Gotham HTF Book"/>
                  <a:ea typeface="Gotham HTF Book"/>
                  <a:cs typeface="Gotham HTF Book"/>
                </a:rPr>
                <a:t>Homme non fumeur de 40 ans</a:t>
              </a:r>
            </a:p>
            <a:p>
              <a:pPr>
                <a:lnSpc>
                  <a:spcPts val="3120"/>
                </a:lnSpc>
                <a:buClr>
                  <a:srgbClr val="E6B925"/>
                </a:buClr>
              </a:pPr>
              <a:r>
                <a:rPr lang="fr-CA" sz="1600" b="0" i="0" strike="noStrike" cap="none" spc="0" baseline="0" dirty="0">
                  <a:solidFill>
                    <a:srgbClr val="000000"/>
                  </a:solidFill>
                  <a:effectLst/>
                  <a:latin typeface="Gotham HTF Book"/>
                  <a:ea typeface="Gotham HTF Book"/>
                  <a:cs typeface="Gotham HTF Book"/>
                </a:rPr>
                <a:t>Femme fumeuse de 40 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12137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FE4-9C83-1A44-BC8F-A4FF73C07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9520"/>
            <a:ext cx="9144000" cy="1158020"/>
          </a:xfrm>
        </p:spPr>
        <p:txBody>
          <a:bodyPr/>
          <a:lstStyle/>
          <a:p>
            <a:r>
              <a:rPr lang="fr-CA" sz="4000" b="1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Site Web des agents WFG</a:t>
            </a:r>
            <a:br>
              <a:rPr sz="4000"/>
            </a:br>
            <a:br>
              <a:rPr sz="4000"/>
            </a:br>
            <a:r>
              <a:rPr lang="fr-CA" sz="4000" b="1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www.everestfuneral.ca/wfgagent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E56E1-7AED-3446-A611-7BDF715AE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3"/>
            <a:ext cx="3759568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178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D714FB-9307-F843-AD67-C8F2A6DA4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98267" y="6251713"/>
            <a:ext cx="45591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722250-844A-3840-9B8E-5FE7D73C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08722"/>
            <a:ext cx="12348633" cy="685800"/>
          </a:xfrm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Effectuer une demande électronique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D98CCA6-8EEE-4D7E-B566-0812B55DA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92" y="1171576"/>
            <a:ext cx="9884284" cy="43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6919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6F36B6-5B88-E14C-855A-5E3D09707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47001" y="6251713"/>
            <a:ext cx="4110382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A7AB77-6236-254D-9D39-59B58B62410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Remplir sa demande électronique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446407-D8B8-46B0-8DA2-50CA3F1FD94A}"/>
              </a:ext>
            </a:extLst>
          </p:cNvPr>
          <p:cNvCxnSpPr/>
          <p:nvPr/>
        </p:nvCxnSpPr>
        <p:spPr>
          <a:xfrm>
            <a:off x="1018290" y="3088378"/>
            <a:ext cx="495471" cy="3406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13B2958C-A69A-405A-AA3D-1F14E941E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686" y="1619250"/>
            <a:ext cx="9935289" cy="44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687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390BAD-AE65-1040-95C1-4FB27BB352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04667" y="6251713"/>
            <a:ext cx="4152715" cy="27098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CA" sz="1200" b="0" i="0" strike="noStrike" cap="all" spc="0" baseline="0" dirty="0">
                <a:solidFill>
                  <a:srgbClr val="808285"/>
                </a:solidFill>
                <a:effectLst/>
                <a:latin typeface="Gotham HTF Black"/>
                <a:ea typeface="Gotham HTF Black"/>
                <a:cs typeface="Gotham HTF Black"/>
              </a:rPr>
              <a:t>Réservé à l’usage exclusif des agents</a:t>
            </a: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srgbClr val="808285"/>
              </a:solidFill>
              <a:effectLst/>
              <a:uLnTx/>
              <a:uFillTx/>
              <a:latin typeface="Gotham HTF Black" pitchFamily="2" charset="77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51824A-82B7-F849-B05A-49580634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Maintenant disponible avec DocuSign!!!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3F314D-E1C1-4451-BF82-7E2215A1C2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427" y="1357057"/>
            <a:ext cx="2073459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DD3253-16EC-4962-95B5-39014A30D2C5}"/>
              </a:ext>
            </a:extLst>
          </p:cNvPr>
          <p:cNvSpPr txBox="1"/>
          <p:nvPr/>
        </p:nvSpPr>
        <p:spPr>
          <a:xfrm>
            <a:off x="9600025" y="2402237"/>
            <a:ext cx="2350341" cy="100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CA" sz="2000" b="1" i="0" strike="noStrike" cap="none" spc="0" baseline="0">
                <a:solidFill>
                  <a:srgbClr val="FF0000"/>
                </a:solidFill>
                <a:effectLst/>
                <a:latin typeface="Gotham HTF"/>
                <a:ea typeface="Gotham HTF"/>
                <a:cs typeface="Gotham HTF"/>
              </a:rPr>
              <a:t>*DocuSign pour le client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CA" sz="2000" b="1" i="0" strike="noStrike" cap="none" spc="0" baseline="0">
                <a:solidFill>
                  <a:srgbClr val="FF0000"/>
                </a:solidFill>
                <a:effectLst/>
                <a:latin typeface="Gotham HTF"/>
                <a:ea typeface="Gotham HTF"/>
                <a:cs typeface="Gotham HTF"/>
              </a:rPr>
              <a:t>et pour l’agent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CF7948-BEE2-4257-8453-4E168C7F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925" y="1274239"/>
            <a:ext cx="6104149" cy="47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528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604C8C-C1FE-0B48-8B34-87F70AA1A5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92533" y="6251713"/>
            <a:ext cx="3864849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C726F3-EB3F-9346-99C6-D0B15ADA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0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Livraison électronique des documents de souscription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DBF98B-D3CD-C840-93DD-B4ECC16A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791" y="2034355"/>
            <a:ext cx="4746019" cy="19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343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F840EC-6FA1-6E4B-A454-1605844BDD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97801" y="6251713"/>
            <a:ext cx="4059582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8B5616-819D-EE40-B50E-CA8BA49A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Ordre du jour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B5D48-1512-624B-952E-682C72058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La trousse Everest</a:t>
            </a:r>
          </a:p>
          <a:p>
            <a:pPr>
              <a:lnSpc>
                <a:spcPct val="15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Parcours du conseiller</a:t>
            </a:r>
          </a:p>
          <a:p>
            <a:pPr>
              <a:lnSpc>
                <a:spcPct val="150000"/>
              </a:lnSpc>
            </a:pPr>
            <a:r>
              <a:rPr lang="fr-CA" sz="2200" b="1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Développer son entreprise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0405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9FA245-7923-0543-BBD5-E7F0A135B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07401" y="6251713"/>
            <a:ext cx="3449982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pic>
        <p:nvPicPr>
          <p:cNvPr id="8" name="Picture Placeholder 7" descr="A person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D111C98F-1903-BC4A-B3A4-B09762E39A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028" t="490" r="15902" b="7138"/>
          <a:stretch>
            <a:fillRect/>
          </a:stretch>
        </p:blipFill>
        <p:spPr>
          <a:xfrm>
            <a:off x="526774" y="1203120"/>
            <a:ext cx="5466522" cy="42037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35E3C0-52A5-0144-BA3B-8FB0E22CD3F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Développer son entreprise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7D01B-C199-624F-ABBF-B133ADD9E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>
              <a:latin typeface="Gotham HTF Medium" pitchFamily="2" charset="77"/>
            </a:endParaRPr>
          </a:p>
          <a:p>
            <a:pPr lvl="1">
              <a:lnSpc>
                <a:spcPct val="150000"/>
              </a:lnSpc>
            </a:pPr>
            <a:r>
              <a:rPr lang="fr-CA" sz="2000" b="0" i="0" strike="noStrike" cap="none" spc="0" baseline="0">
                <a:solidFill>
                  <a:srgbClr val="000000"/>
                </a:solidFill>
                <a:effectLst/>
                <a:latin typeface="Franklin Gothic Book"/>
                <a:ea typeface="Franklin Gothic Book"/>
                <a:cs typeface="Franklin Gothic Book"/>
              </a:rPr>
              <a:t>Votre marque </a:t>
            </a:r>
          </a:p>
          <a:p>
            <a:pPr lvl="1">
              <a:lnSpc>
                <a:spcPct val="150000"/>
              </a:lnSpc>
            </a:pPr>
            <a:r>
              <a:rPr lang="fr-CA" sz="2000" b="0" i="0" strike="noStrike" cap="none" spc="0" baseline="0">
                <a:solidFill>
                  <a:srgbClr val="000000"/>
                </a:solidFill>
                <a:effectLst/>
                <a:latin typeface="Franklin Gothic Book"/>
                <a:ea typeface="Franklin Gothic Book"/>
                <a:cs typeface="Franklin Gothic Book"/>
              </a:rPr>
              <a:t>Service</a:t>
            </a:r>
          </a:p>
          <a:p>
            <a:pPr lvl="1">
              <a:lnSpc>
                <a:spcPct val="150000"/>
              </a:lnSpc>
            </a:pPr>
            <a:r>
              <a:rPr lang="fr-CA" sz="2000" b="0" i="0" strike="noStrike" cap="none" spc="0" baseline="0">
                <a:solidFill>
                  <a:srgbClr val="000000"/>
                </a:solidFill>
                <a:effectLst/>
                <a:latin typeface="Franklin Gothic Book"/>
                <a:ea typeface="Franklin Gothic Book"/>
                <a:cs typeface="Franklin Gothic Book"/>
              </a:rPr>
              <a:t>Recommandations </a:t>
            </a:r>
          </a:p>
          <a:p>
            <a:pPr lvl="1">
              <a:lnSpc>
                <a:spcPct val="150000"/>
              </a:lnSpc>
            </a:pPr>
            <a:r>
              <a:rPr lang="fr-CA" sz="2000" b="0" i="0" strike="noStrike" cap="none" spc="0" baseline="0">
                <a:solidFill>
                  <a:srgbClr val="000000"/>
                </a:solidFill>
                <a:effectLst/>
                <a:latin typeface="Franklin Gothic Book"/>
                <a:ea typeface="Franklin Gothic Book"/>
                <a:cs typeface="Franklin Gothic Book"/>
              </a:rPr>
              <a:t>Commission </a:t>
            </a:r>
          </a:p>
          <a:p>
            <a:pPr lvl="1">
              <a:lnSpc>
                <a:spcPct val="150000"/>
              </a:lnSpc>
            </a:pPr>
            <a:r>
              <a:rPr lang="fr-CA" sz="2000" b="0" i="0" strike="noStrike" cap="none" spc="0" baseline="0">
                <a:solidFill>
                  <a:srgbClr val="000000"/>
                </a:solidFill>
                <a:effectLst/>
                <a:latin typeface="Franklin Gothic Book"/>
                <a:ea typeface="Franklin Gothic Book"/>
                <a:cs typeface="Franklin Gothic Book"/>
              </a:rPr>
              <a:t>Points</a:t>
            </a:r>
          </a:p>
          <a:p>
            <a:pPr lvl="1">
              <a:lnSpc>
                <a:spcPct val="150000"/>
              </a:lnSpc>
            </a:pPr>
            <a:r>
              <a:rPr lang="fr-CA" sz="2000" b="0" i="0" strike="noStrike" cap="none" spc="0" baseline="0">
                <a:solidFill>
                  <a:srgbClr val="000000"/>
                </a:solidFill>
                <a:effectLst/>
                <a:latin typeface="Franklin Gothic Book"/>
                <a:ea typeface="Franklin Gothic Book"/>
                <a:cs typeface="Franklin Gothic Book"/>
              </a:rPr>
              <a:t>Promotion</a:t>
            </a:r>
          </a:p>
        </p:txBody>
      </p:sp>
    </p:spTree>
    <p:extLst>
      <p:ext uri="{BB962C8B-B14F-4D97-AF65-F5344CB8AC3E}">
        <p14:creationId xmlns:p14="http://schemas.microsoft.com/office/powerpoint/2010/main" val="243918642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0E97B5-AAC7-E04D-9B76-E82E9A0EF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542867" y="6251713"/>
            <a:ext cx="33145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BA042-668C-0244-92B9-66BEA07D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886"/>
            <a:ext cx="11277600" cy="685800"/>
          </a:xfrm>
        </p:spPr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Rester connecté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77A1C-E8C7-4E46-AE11-B1385F9C17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sz="2600" b="1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Combien de personnes utilisent les réseaux sociaux?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1CF06-307E-B944-912C-F6319F005C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sz="22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En 2019, environ 3,7 milliards de personnes utilisaient les réseaux sociaux dans le monde entier. Cela équivaut à environ 49 % de la population actuelle.</a:t>
            </a:r>
          </a:p>
          <a:p>
            <a:r>
              <a:rPr lang="fr-CA" sz="22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Remarque : les réseaux sociaux peuvent changer votre entreprise!</a:t>
            </a:r>
          </a:p>
        </p:txBody>
      </p:sp>
      <p:pic>
        <p:nvPicPr>
          <p:cNvPr id="8" name="Picture 7" descr="A drawing of a person&#10;&#10;Description automatically generated">
            <a:extLst>
              <a:ext uri="{FF2B5EF4-FFF2-40B4-BE49-F238E27FC236}">
                <a16:creationId xmlns:a16="http://schemas.microsoft.com/office/drawing/2014/main" id="{3EC457F2-5ECD-414B-B8F2-1742DF52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430" y="4432708"/>
            <a:ext cx="345357" cy="3298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5EA9198-118F-0E47-8890-F4B53804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563" y="3793614"/>
            <a:ext cx="349090" cy="316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1DC0C1-B908-BA46-9A6E-B52AEFD8ED23}"/>
              </a:ext>
            </a:extLst>
          </p:cNvPr>
          <p:cNvSpPr txBox="1"/>
          <p:nvPr/>
        </p:nvSpPr>
        <p:spPr>
          <a:xfrm>
            <a:off x="2689124" y="3688785"/>
            <a:ext cx="2780389" cy="42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0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@everest_wfg</a:t>
            </a:r>
            <a:endParaRPr lang="en-US" sz="2200">
              <a:latin typeface="Gotham HTF Book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EC3FDD-E474-CF4B-B690-3CAF93C5BD16}"/>
              </a:ext>
            </a:extLst>
          </p:cNvPr>
          <p:cNvSpPr txBox="1"/>
          <p:nvPr/>
        </p:nvSpPr>
        <p:spPr>
          <a:xfrm>
            <a:off x="2689124" y="4352461"/>
            <a:ext cx="2642599" cy="42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0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@everestWFG</a:t>
            </a:r>
            <a:endParaRPr lang="en-US" sz="2200">
              <a:latin typeface="Gotham HTF Book" pitchFamily="2" charset="77"/>
            </a:endParaRPr>
          </a:p>
        </p:txBody>
      </p:sp>
      <p:pic>
        <p:nvPicPr>
          <p:cNvPr id="13" name="Picture 12" descr="A drawing of a person&#10;&#10;Description automatically generated">
            <a:extLst>
              <a:ext uri="{FF2B5EF4-FFF2-40B4-BE49-F238E27FC236}">
                <a16:creationId xmlns:a16="http://schemas.microsoft.com/office/drawing/2014/main" id="{75CC61D3-8019-134E-B361-49940C52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14" y="4427792"/>
            <a:ext cx="345357" cy="3298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D766494-1D44-C04F-AF5A-4749315A6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47" y="3788698"/>
            <a:ext cx="349090" cy="316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FB5D05-5C28-D144-8BDE-CB894B642CF7}"/>
              </a:ext>
            </a:extLst>
          </p:cNvPr>
          <p:cNvSpPr txBox="1"/>
          <p:nvPr/>
        </p:nvSpPr>
        <p:spPr>
          <a:xfrm>
            <a:off x="6764609" y="3683869"/>
            <a:ext cx="4773400" cy="42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0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@everest_shaleemkim</a:t>
            </a:r>
            <a:endParaRPr lang="en-US" sz="2200">
              <a:latin typeface="Gotham HTF Book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5747C-9601-7648-AA6B-5299146753FD}"/>
              </a:ext>
            </a:extLst>
          </p:cNvPr>
          <p:cNvSpPr txBox="1"/>
          <p:nvPr/>
        </p:nvSpPr>
        <p:spPr>
          <a:xfrm>
            <a:off x="6764609" y="4347545"/>
            <a:ext cx="4566715" cy="42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0" i="0" strike="noStrike" cap="none" spc="0" baseline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@Shaleen Kim Everest</a:t>
            </a:r>
          </a:p>
        </p:txBody>
      </p:sp>
    </p:spTree>
    <p:extLst>
      <p:ext uri="{BB962C8B-B14F-4D97-AF65-F5344CB8AC3E}">
        <p14:creationId xmlns:p14="http://schemas.microsoft.com/office/powerpoint/2010/main" val="1409224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CB0B5B-0C18-AA46-8DB4-F46AC30696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55467" y="6251713"/>
            <a:ext cx="41019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381B0A-134E-C240-824D-95A35062303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Services d’Everest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A66ABB-7734-944E-8247-1F1001CD3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20" y="1285271"/>
            <a:ext cx="8722760" cy="428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0391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1E95-E525-144D-B4CB-128A21596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4511"/>
            <a:ext cx="9144000" cy="932324"/>
          </a:xfrm>
        </p:spPr>
        <p:txBody>
          <a:bodyPr/>
          <a:lstStyle/>
          <a:p>
            <a:r>
              <a:rPr lang="fr-CA" sz="3200" b="1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www.everestfuneral.ca</a:t>
            </a:r>
            <a:br>
              <a:rPr sz="3200"/>
            </a:br>
            <a:r>
              <a:rPr lang="fr-CA" sz="3200" b="1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www.everestfuneral.ca/wfgagent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34AC8-F128-2D49-9321-37F552CA4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65" y="6251713"/>
            <a:ext cx="3370102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C5185-C6C5-E547-890A-70BC699CBB85}"/>
              </a:ext>
            </a:extLst>
          </p:cNvPr>
          <p:cNvSpPr txBox="1"/>
          <p:nvPr/>
        </p:nvSpPr>
        <p:spPr>
          <a:xfrm>
            <a:off x="2066626" y="3021496"/>
            <a:ext cx="8058748" cy="132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Shaleen Kim </a:t>
            </a:r>
            <a:r>
              <a:rPr lang="fr-CA" sz="1800" b="0" i="0" strike="noStrike" cap="none" spc="0" baseline="0">
                <a:solidFill>
                  <a:srgbClr val="FFC212"/>
                </a:solidFill>
                <a:effectLst/>
                <a:latin typeface="Gotham HTF Medium"/>
                <a:ea typeface="Gotham HTF Medium"/>
                <a:cs typeface="Gotham HTF Medium"/>
              </a:rPr>
              <a:t>•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 </a:t>
            </a:r>
            <a:r>
              <a:rPr lang="fr-CA" sz="1800" b="0" i="0" u="sng" strike="noStrike" cap="none" spc="0" baseline="0">
                <a:solidFill>
                  <a:srgbClr val="0063A7"/>
                </a:solidFill>
                <a:effectLst/>
                <a:uFill>
                  <a:solidFill>
                    <a:srgbClr val="0063A7"/>
                  </a:solidFill>
                </a:uFill>
                <a:latin typeface="Gotham HTF Medium"/>
                <a:ea typeface="Gotham HTF Medium"/>
                <a:cs typeface="Gotham HTF Medium"/>
                <a:hlinkClick r:id="rId2" history="0"/>
              </a:rPr>
              <a:t>skim@everestfuneral.com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 </a:t>
            </a:r>
            <a:r>
              <a:rPr lang="fr-CA" sz="1800" b="0" i="0" strike="noStrike" cap="none" spc="0" baseline="0">
                <a:solidFill>
                  <a:srgbClr val="FFC212"/>
                </a:solidFill>
                <a:effectLst/>
                <a:latin typeface="Gotham HTF Medium"/>
                <a:ea typeface="Gotham HTF Medium"/>
                <a:cs typeface="Gotham HTF Medium"/>
              </a:rPr>
              <a:t>•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 647.210.6341</a:t>
            </a:r>
          </a:p>
          <a:p>
            <a:pPr algn="ctr">
              <a:lnSpc>
                <a:spcPct val="150000"/>
              </a:lnSpc>
            </a:pPr>
            <a:endParaRPr lang="en-US">
              <a:solidFill>
                <a:srgbClr val="0063A7"/>
              </a:solidFill>
              <a:latin typeface="Gotham HTF Medium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Richard Burgess </a:t>
            </a:r>
            <a:r>
              <a:rPr lang="fr-CA" sz="1800" b="0" i="0" strike="noStrike" cap="none" spc="0" baseline="0">
                <a:solidFill>
                  <a:srgbClr val="FFC212"/>
                </a:solidFill>
                <a:effectLst/>
                <a:latin typeface="Gotham HTF Medium"/>
                <a:ea typeface="Gotham HTF Medium"/>
                <a:cs typeface="Gotham HTF Medium"/>
              </a:rPr>
              <a:t>•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 </a:t>
            </a:r>
            <a:r>
              <a:rPr lang="fr-CA" sz="1800" b="0" i="0" u="sng" strike="noStrike" cap="none" spc="0" baseline="0">
                <a:solidFill>
                  <a:srgbClr val="0063A7"/>
                </a:solidFill>
                <a:effectLst/>
                <a:uFill>
                  <a:solidFill>
                    <a:srgbClr val="0063A7"/>
                  </a:solidFill>
                </a:uFill>
                <a:latin typeface="Gotham HTF Medium"/>
                <a:ea typeface="Gotham HTF Medium"/>
                <a:cs typeface="Gotham HTF Medium"/>
                <a:hlinkClick r:id="rId3" history="0"/>
              </a:rPr>
              <a:t>rburgess@everestfuneral.com</a:t>
            </a:r>
            <a:r>
              <a:rPr lang="fr-CA" sz="1800" b="0" i="0" u="sng" strike="noStrike" cap="none" spc="0" baseline="0">
                <a:solidFill>
                  <a:srgbClr val="0063A7"/>
                </a:solidFill>
                <a:effectLst/>
                <a:uFill>
                  <a:solidFill>
                    <a:srgbClr val="0063A7"/>
                  </a:solidFill>
                </a:uFill>
                <a:latin typeface="Gotham HTF Medium"/>
                <a:ea typeface="Gotham HTF Medium"/>
                <a:cs typeface="Gotham HTF Medium"/>
              </a:rPr>
              <a:t> </a:t>
            </a:r>
            <a:r>
              <a:rPr lang="fr-CA" sz="1800" b="0" i="0" strike="noStrike" cap="none" spc="0" baseline="0">
                <a:solidFill>
                  <a:srgbClr val="FFC212"/>
                </a:solidFill>
                <a:effectLst/>
                <a:latin typeface="Gotham HTF Medium"/>
                <a:ea typeface="Gotham HTF Medium"/>
                <a:cs typeface="Gotham HTF Medium"/>
              </a:rPr>
              <a:t>•</a:t>
            </a:r>
            <a:r>
              <a:rPr lang="fr-CA" sz="1800" b="0" i="0" strike="noStrike" cap="none" spc="0" baseline="0">
                <a:solidFill>
                  <a:srgbClr val="E6B925"/>
                </a:solidFill>
                <a:effectLst/>
                <a:latin typeface="Gotham HTF Medium"/>
                <a:ea typeface="Gotham HTF Medium"/>
                <a:cs typeface="Gotham HTF Medium"/>
              </a:rPr>
              <a:t> </a:t>
            </a:r>
            <a:r>
              <a:rPr lang="fr-CA" sz="1800" b="0" i="0" strike="noStrike" cap="none" spc="0" baseline="0">
                <a:solidFill>
                  <a:srgbClr val="0063A7"/>
                </a:solidFill>
                <a:effectLst/>
                <a:latin typeface="Gotham HTF Medium"/>
                <a:ea typeface="Gotham HTF Medium"/>
                <a:cs typeface="Gotham HTF Medium"/>
              </a:rPr>
              <a:t>647.209.6509</a:t>
            </a:r>
          </a:p>
        </p:txBody>
      </p:sp>
    </p:spTree>
    <p:extLst>
      <p:ext uri="{BB962C8B-B14F-4D97-AF65-F5344CB8AC3E}">
        <p14:creationId xmlns:p14="http://schemas.microsoft.com/office/powerpoint/2010/main" val="5515700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D32D3F-DD47-DD40-943D-33C12FCF14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84533" y="6251713"/>
            <a:ext cx="4372849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BF7B87-E8B9-6644-B5CC-8558721A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57" y="147221"/>
            <a:ext cx="11277600" cy="685800"/>
          </a:xfrm>
        </p:spPr>
        <p:txBody>
          <a:bodyPr/>
          <a:lstStyle/>
          <a:p>
            <a:r>
              <a:rPr lang="fr-CA" sz="32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La trousse Everest</a:t>
            </a:r>
            <a:br>
              <a:rPr sz="3200"/>
            </a:br>
            <a:endParaRPr lang="en-US" sz="2800">
              <a:solidFill>
                <a:schemeClr val="accent1">
                  <a:lumMod val="75000"/>
                </a:schemeClr>
              </a:solidFill>
              <a:latin typeface="Gotham HTF Medium"/>
            </a:endParaRP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37E444A9-35E3-1C43-B06A-52A68CAED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"/>
          <a:stretch/>
        </p:blipFill>
        <p:spPr>
          <a:xfrm>
            <a:off x="0" y="1750000"/>
            <a:ext cx="11784458" cy="3568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071CEF-960A-4919-BE13-28520C8D29FF}"/>
              </a:ext>
            </a:extLst>
          </p:cNvPr>
          <p:cNvSpPr txBox="1"/>
          <p:nvPr/>
        </p:nvSpPr>
        <p:spPr>
          <a:xfrm>
            <a:off x="1500369" y="5340817"/>
            <a:ext cx="9172214" cy="57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REMARQUE:  Will </a:t>
            </a:r>
            <a:r>
              <a:rPr lang="fr-CA" sz="1600" b="0" i="0" strike="noStrike" cap="none" spc="0" baseline="0" dirty="0" err="1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Prep</a:t>
            </a:r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 n’est pas disponible au Québec, dans les Territoires du Nord-Ouest, </a:t>
            </a:r>
            <a:b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</a:br>
            <a:r>
              <a:rPr lang="fr-CA" sz="1600" b="0" i="0" strike="noStrike" cap="none" spc="0" baseline="0" dirty="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au Yukon et au Nunavut pour le moment.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6C167-7B30-4151-808D-0D105F09E585}"/>
              </a:ext>
            </a:extLst>
          </p:cNvPr>
          <p:cNvSpPr txBox="1"/>
          <p:nvPr/>
        </p:nvSpPr>
        <p:spPr>
          <a:xfrm>
            <a:off x="457200" y="1232337"/>
            <a:ext cx="1120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i="0" strike="noStrike" cap="none" spc="0" baseline="0" dirty="0">
                <a:solidFill>
                  <a:srgbClr val="2F5597"/>
                </a:solidFill>
                <a:effectLst/>
                <a:latin typeface="Gotham HTF Medium"/>
                <a:ea typeface="Gotham HTF Medium"/>
                <a:cs typeface="Gotham HTF Medium"/>
              </a:rPr>
              <a:t>Un service de conciergerie intégré à un régime d’assurance vie</a:t>
            </a:r>
            <a:endParaRPr lang="en-CA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0256" y="3368040"/>
            <a:ext cx="2393924" cy="1169551"/>
          </a:xfrm>
          <a:prstGeom prst="rect">
            <a:avLst/>
          </a:prstGeom>
          <a:solidFill>
            <a:srgbClr val="00448B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Assistance 24 heures par jour/7 jours par semaine</a:t>
            </a:r>
          </a:p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Partout dans le monde</a:t>
            </a:r>
          </a:p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Utilitaires de planification en ligne</a:t>
            </a:r>
          </a:p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Négociez en votre nom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2996" y="3368040"/>
            <a:ext cx="2393924" cy="754053"/>
          </a:xfrm>
          <a:prstGeom prst="rect">
            <a:avLst/>
          </a:prstGeom>
          <a:solidFill>
            <a:srgbClr val="00448B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Simplicité et facilité d’admission</a:t>
            </a:r>
          </a:p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Paiement rapide sous 48 heures</a:t>
            </a:r>
          </a:p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Indemnités exemptes de taxe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496" y="3368040"/>
            <a:ext cx="2393924" cy="1184940"/>
          </a:xfrm>
          <a:prstGeom prst="rect">
            <a:avLst/>
          </a:prstGeom>
          <a:solidFill>
            <a:srgbClr val="00448B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</a:rPr>
              <a:t>Testament, procuration, directives en matière de soins de la santé</a:t>
            </a:r>
          </a:p>
          <a:p>
            <a:pPr algn="ctr"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</a:rPr>
              <a:t>Personnalisable selon </a:t>
            </a:r>
            <a:br>
              <a:rPr lang="fr-FR" sz="1100" dirty="0">
                <a:solidFill>
                  <a:schemeClr val="bg1"/>
                </a:solidFill>
              </a:rPr>
            </a:br>
            <a:r>
              <a:rPr lang="fr-FR" sz="1100" dirty="0">
                <a:solidFill>
                  <a:schemeClr val="bg1"/>
                </a:solidFill>
              </a:rPr>
              <a:t>les circonstances</a:t>
            </a:r>
          </a:p>
          <a:p>
            <a:pPr algn="ctr"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</a:rPr>
              <a:t>Actualisable autant de </a:t>
            </a:r>
            <a:br>
              <a:rPr lang="fr-FR" sz="1100" dirty="0">
                <a:solidFill>
                  <a:schemeClr val="bg1"/>
                </a:solidFill>
              </a:rPr>
            </a:br>
            <a:r>
              <a:rPr lang="fr-FR" sz="1100" dirty="0">
                <a:solidFill>
                  <a:schemeClr val="bg1"/>
                </a:solidFill>
              </a:rPr>
              <a:t>fois que nécessaire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35136" y="3368040"/>
            <a:ext cx="2393924" cy="923330"/>
          </a:xfrm>
          <a:prstGeom prst="rect">
            <a:avLst/>
          </a:prstGeom>
          <a:solidFill>
            <a:srgbClr val="00448B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Stockage en ligne </a:t>
            </a:r>
          </a:p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Stockage et récupération faciles</a:t>
            </a:r>
          </a:p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chemeClr val="bg1"/>
                </a:solidFill>
              </a:rPr>
              <a:t>Chiffrement de données multicouches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256" y="2158673"/>
            <a:ext cx="2393924" cy="323165"/>
          </a:xfrm>
          <a:prstGeom prst="rect">
            <a:avLst/>
          </a:prstGeom>
          <a:solidFill>
            <a:srgbClr val="00448B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500" b="1" dirty="0">
                <a:solidFill>
                  <a:srgbClr val="C8AA33"/>
                </a:solidFill>
              </a:rPr>
              <a:t>Service de conciergerie</a:t>
            </a:r>
          </a:p>
        </p:txBody>
      </p:sp>
    </p:spTree>
    <p:extLst>
      <p:ext uri="{BB962C8B-B14F-4D97-AF65-F5344CB8AC3E}">
        <p14:creationId xmlns:p14="http://schemas.microsoft.com/office/powerpoint/2010/main" val="8832124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BEFA3-51CA-3A4D-AA68-9660FFF62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90933" y="6251713"/>
            <a:ext cx="3966449" cy="270980"/>
          </a:xfrm>
        </p:spPr>
        <p:txBody>
          <a:bodyPr/>
          <a:lstStyle/>
          <a:p>
            <a:r>
              <a:rPr lang="fr-CA" sz="1000" b="1" i="0" strike="noStrike" cap="all" spc="0" baseline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7CB181-D9B3-BE40-91B8-CBF7B89F421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A" sz="36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La trousse Everest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16E28EB2-6A46-C94D-B141-EEA643F43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6" y="2095929"/>
            <a:ext cx="11805007" cy="2435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FC4BA-AF7B-9142-9C74-E64905F43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109" y="3079525"/>
            <a:ext cx="1003125" cy="4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5615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CDDC02-15E4-D34F-AC8E-F6C14BF34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43801" y="6251713"/>
            <a:ext cx="4313582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584DC890-1D91-704E-BCA4-1D77CB23B7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736" r="67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34C73F-6794-9E4D-9FC3-7E7EE1B4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Protection avec assurance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E3CA3-ACBE-2F42-B498-D73B5FDED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4320" y="1617133"/>
            <a:ext cx="5242560" cy="3787988"/>
          </a:xfrm>
        </p:spPr>
        <p:txBody>
          <a:bodyPr/>
          <a:lstStyle/>
          <a:p>
            <a:pPr marL="0" lvl="1" indent="0">
              <a:buNone/>
            </a:pPr>
            <a:r>
              <a:rPr lang="fr-CA" sz="2000" b="1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Avez-vous un fonds d’urgence?</a:t>
            </a:r>
          </a:p>
          <a:p>
            <a:pPr marL="0" indent="0">
              <a:buNone/>
            </a:pPr>
            <a:endParaRPr lang="en-US" i="1" dirty="0">
              <a:latin typeface="Gotham HTF Book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Une partie des indemnités de votre assurance vie peut être versée à votre bénéficiaire en seulement 48 heures à la suite du décès; les fonds sont donc rapidement accessibles pour couvrir les frais des funérailles, ou toute autre dépense.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835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3B30C2-B4AF-5847-9DF3-F0F9285B8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94601" y="6251713"/>
            <a:ext cx="4262782" cy="270980"/>
          </a:xfrm>
        </p:spPr>
        <p:txBody>
          <a:bodyPr/>
          <a:lstStyle/>
          <a:p>
            <a:r>
              <a:rPr lang="fr-CA" sz="1000" b="1" i="0" strike="noStrike" cap="all" spc="0" baseline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D72DEE-EA07-2C44-BB21-6A10C730C6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37921" r="8395" b="672"/>
          <a:stretch>
            <a:fillRect/>
          </a:stretch>
        </p:blipFill>
        <p:spPr>
          <a:xfrm>
            <a:off x="526774" y="1203120"/>
            <a:ext cx="5466522" cy="42037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FEA3FC-16FA-9047-A80D-C1AC2F36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8722"/>
            <a:ext cx="11925300" cy="858078"/>
          </a:xfrm>
        </p:spPr>
        <p:txBody>
          <a:bodyPr/>
          <a:lstStyle/>
          <a:p>
            <a:r>
              <a:rPr lang="fr-CA" sz="3600" b="1" i="0" strike="noStrike" cap="none" spc="0" baseline="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Tenzing</a:t>
            </a:r>
            <a:r>
              <a:rPr lang="fr-CA" sz="3600" b="1" i="0" strike="noStrike" cap="none" spc="0" baseline="3000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TM</a:t>
            </a:r>
            <a:r>
              <a:rPr lang="fr-CA" sz="36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 – Outils de planification en ligne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985A2-7EF2-E04A-A94C-E7DEDC3758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6540" y="1629859"/>
            <a:ext cx="5242560" cy="3681880"/>
          </a:xfrm>
        </p:spPr>
        <p:txBody>
          <a:bodyPr/>
          <a:lstStyle/>
          <a:p>
            <a:pPr marL="0" lvl="1" indent="0">
              <a:buNone/>
            </a:pPr>
            <a:r>
              <a:rPr lang="fr-CA" sz="2000" b="1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Où stockez-vous vos informations personnelles et importantes?</a:t>
            </a:r>
          </a:p>
          <a:p>
            <a:pPr marL="0" lvl="1" indent="0">
              <a:buNone/>
            </a:pPr>
            <a:r>
              <a:rPr lang="fr-CA" sz="2000" b="1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Vos finances sont-elles en ordre?</a:t>
            </a:r>
          </a:p>
          <a:p>
            <a:pPr marL="457200" lvl="1" indent="0">
              <a:buNone/>
            </a:pPr>
            <a:endParaRPr lang="en-US" i="1" dirty="0">
              <a:latin typeface="Gotham HTF Book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CA" sz="1800" b="0" i="0" strike="noStrike" cap="none" spc="0" baseline="0" dirty="0" err="1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Tenzing</a:t>
            </a:r>
            <a:r>
              <a:rPr lang="fr-CA" sz="1800" b="0" i="0" strike="noStrike" cap="none" spc="0" baseline="30000" dirty="0" err="1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TM</a:t>
            </a: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: un coffre-fort sécurisé en ligne pour stocker vos données personnelles, documents importants, photos et dossiers numériques, que vous pouvez consulter en toute sécurité, en tout lieu et en tout temps.</a:t>
            </a:r>
          </a:p>
        </p:txBody>
      </p:sp>
    </p:spTree>
    <p:extLst>
      <p:ext uri="{BB962C8B-B14F-4D97-AF65-F5344CB8AC3E}">
        <p14:creationId xmlns:p14="http://schemas.microsoft.com/office/powerpoint/2010/main" val="27550091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34F396-D663-CF41-AB64-918FD684FA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69201" y="6251713"/>
            <a:ext cx="4288182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BD8BE8-0D95-2A47-80D2-87DC3CE774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39873" r="8468" b="498"/>
          <a:stretch>
            <a:fillRect/>
          </a:stretch>
        </p:blipFill>
        <p:spPr>
          <a:xfrm>
            <a:off x="526774" y="1203120"/>
            <a:ext cx="5466522" cy="42037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675C88-5C0A-4D4E-AF82-7D039A0A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8722"/>
            <a:ext cx="11696700" cy="832678"/>
          </a:xfrm>
        </p:spPr>
        <p:txBody>
          <a:bodyPr/>
          <a:lstStyle/>
          <a:p>
            <a:r>
              <a:rPr lang="fr-CA" sz="3600" b="1" i="0" strike="noStrike" cap="none" spc="0" baseline="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PriceFinder</a:t>
            </a:r>
            <a:r>
              <a:rPr lang="fr-CA" sz="3600" b="1" i="0" strike="noStrike" cap="none" spc="0" baseline="30000" dirty="0" err="1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SM</a:t>
            </a:r>
            <a:r>
              <a:rPr lang="fr-CA" sz="3600" b="1" i="0" strike="noStrike" cap="none" spc="0" baseline="0" dirty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 – Outils de planification en ligne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25636-E11B-C941-9052-A6D95EA7C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6540" y="1530956"/>
            <a:ext cx="5094393" cy="3821880"/>
          </a:xfrm>
        </p:spPr>
        <p:txBody>
          <a:bodyPr/>
          <a:lstStyle/>
          <a:p>
            <a:pPr marL="0" lvl="1" indent="0">
              <a:buNone/>
            </a:pPr>
            <a:r>
              <a:rPr lang="fr-CA" sz="2000" b="1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Connaissez-vous le coût de détail d’un service funéraire traditionnel?</a:t>
            </a:r>
          </a:p>
          <a:p>
            <a:pPr marL="457200" lvl="1" indent="0">
              <a:buNone/>
            </a:pPr>
            <a:endParaRPr lang="en-US" i="1" dirty="0">
              <a:latin typeface="Gotham HTF Book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Les coûts peuvent varier de plusieurs milliers de dollars. Laissez-nous rechercher, comparer et négocier! </a:t>
            </a:r>
            <a:r>
              <a:rPr lang="fr-CA" sz="1800" b="0" i="0" strike="noStrike" cap="none" spc="0" baseline="0" dirty="0" err="1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PriceFinder</a:t>
            </a: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HTF Book"/>
                <a:ea typeface="Gotham HTF Book"/>
                <a:cs typeface="Gotham HTF Book"/>
              </a:rPr>
              <a:t>℠ est une base de données possédée par Everest qui fournit des comparaisons de prix sur demande.</a:t>
            </a:r>
          </a:p>
        </p:txBody>
      </p:sp>
    </p:spTree>
    <p:extLst>
      <p:ext uri="{BB962C8B-B14F-4D97-AF65-F5344CB8AC3E}">
        <p14:creationId xmlns:p14="http://schemas.microsoft.com/office/powerpoint/2010/main" val="32788458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D82E90-CF61-8F4E-9507-4706822861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39667" y="6251713"/>
            <a:ext cx="3517715" cy="270980"/>
          </a:xfrm>
        </p:spPr>
        <p:txBody>
          <a:bodyPr/>
          <a:lstStyle/>
          <a:p>
            <a:r>
              <a:rPr lang="fr-CA" sz="1000" b="1" i="0" strike="noStrike" cap="all" spc="0" baseline="0" dirty="0">
                <a:solidFill>
                  <a:srgbClr val="808285"/>
                </a:solidFill>
                <a:effectLst/>
                <a:latin typeface="Gotham HTF Medium"/>
                <a:ea typeface="Gotham HTF Medium"/>
                <a:cs typeface="Gotham HTF Medium"/>
              </a:rPr>
              <a:t>Réservé à l’usage exclusif des agents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3BCA77-C2F5-354E-A970-474E9D6B8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Will Prep</a:t>
            </a:r>
            <a:r>
              <a:rPr lang="fr-CA" sz="3600" b="1" i="0" strike="noStrike" cap="none" spc="0" baseline="3000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SM</a:t>
            </a:r>
            <a:r>
              <a:rPr lang="fr-CA" sz="3600" b="1" i="0" strike="noStrike" cap="none" spc="0" baseline="0">
                <a:solidFill>
                  <a:srgbClr val="FFFFFF"/>
                </a:solidFill>
                <a:effectLst/>
                <a:latin typeface="Gotham HTF Medium"/>
                <a:ea typeface="Gotham HTF Medium"/>
                <a:cs typeface="Gotham HTF Medium"/>
              </a:rPr>
              <a:t> d’Everest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90CF9-3D91-5B44-BF07-8DD0C85E8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25101" y="1202075"/>
            <a:ext cx="5242560" cy="4078841"/>
          </a:xfrm>
        </p:spPr>
        <p:txBody>
          <a:bodyPr/>
          <a:lstStyle/>
          <a:p>
            <a:pPr marL="0" lvl="1" indent="0">
              <a:buNone/>
            </a:pPr>
            <a:r>
              <a:rPr lang="fr-CA" sz="2000" b="1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Êtes-vous maître de la façon dont vos biens seront répartis après </a:t>
            </a:r>
            <a:br>
              <a:rPr lang="fr-CA" sz="2000" b="1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</a:br>
            <a:r>
              <a:rPr lang="fr-CA" sz="2000" b="1" i="0" strike="noStrike" cap="none" spc="0" baseline="0" dirty="0">
                <a:solidFill>
                  <a:srgbClr val="000000"/>
                </a:solidFill>
                <a:effectLst/>
                <a:latin typeface="Gotham HTF Medium"/>
                <a:ea typeface="Gotham HTF Medium"/>
                <a:cs typeface="Gotham HTF Medium"/>
              </a:rPr>
              <a:t>votre décès?</a:t>
            </a:r>
          </a:p>
          <a:p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Book"/>
                <a:ea typeface="Gotham Book"/>
                <a:cs typeface="Gotham Book"/>
              </a:rPr>
              <a:t>Will </a:t>
            </a:r>
            <a:r>
              <a:rPr lang="fr-CA" sz="1800" b="0" i="0" strike="noStrike" cap="none" spc="0" baseline="0" dirty="0" err="1">
                <a:solidFill>
                  <a:srgbClr val="000000"/>
                </a:solidFill>
                <a:effectLst/>
                <a:latin typeface="Gotham Book"/>
                <a:ea typeface="Gotham Book"/>
                <a:cs typeface="Gotham Book"/>
              </a:rPr>
              <a:t>Prep</a:t>
            </a:r>
            <a:r>
              <a:rPr lang="fr-CA" sz="1800" b="0" i="0" strike="noStrike" cap="none" spc="0" baseline="0" dirty="0">
                <a:solidFill>
                  <a:srgbClr val="000000"/>
                </a:solidFill>
                <a:effectLst/>
                <a:latin typeface="Gotham Book"/>
                <a:ea typeface="Gotham Book"/>
                <a:cs typeface="Gotham Book"/>
              </a:rPr>
              <a:t>℠ d’Everest permet à vos clients de créer et de mettre à jour facilement des documents juridiques essentiels (testament final, directives en matière de soins de la santé, procuration, etc.), en ligne et à tout moment, minimisant ainsi les frais juridiques.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Gotham Book" panose="02000603040000020004" pitchFamily="2" charset="0"/>
            </a:endParaRPr>
          </a:p>
        </p:txBody>
      </p:sp>
      <p:pic>
        <p:nvPicPr>
          <p:cNvPr id="8" name="Picture Placeholder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0812B24-21F1-A243-97CA-EE7265B1E4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659" r="6659"/>
          <a:stretch>
            <a:fillRect/>
          </a:stretch>
        </p:blipFill>
        <p:spPr>
          <a:xfrm>
            <a:off x="581108" y="1203120"/>
            <a:ext cx="5466522" cy="420376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0728E-B56F-4DDB-A0FA-ABA564C0A2C1}"/>
              </a:ext>
            </a:extLst>
          </p:cNvPr>
          <p:cNvSpPr txBox="1"/>
          <p:nvPr/>
        </p:nvSpPr>
        <p:spPr>
          <a:xfrm>
            <a:off x="1089062" y="5605381"/>
            <a:ext cx="10767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400" b="0" i="0" strike="noStrike" cap="none" spc="0" baseline="0" dirty="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REMARQUE: Will </a:t>
            </a:r>
            <a:r>
              <a:rPr lang="fr-CA" sz="1400" b="0" i="0" strike="noStrike" cap="none" spc="0" baseline="0" dirty="0" err="1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Prep</a:t>
            </a:r>
            <a:r>
              <a:rPr lang="fr-CA" sz="1400" b="0" i="0" strike="noStrike" cap="none" spc="0" baseline="0" dirty="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</a:rPr>
              <a:t> n’est pas disponible au Québec, dans les Territoires du Nord-Ouest, au Yukon et au Nunavut pour le moment.  </a:t>
            </a:r>
          </a:p>
        </p:txBody>
      </p:sp>
    </p:spTree>
    <p:extLst>
      <p:ext uri="{BB962C8B-B14F-4D97-AF65-F5344CB8AC3E}">
        <p14:creationId xmlns:p14="http://schemas.microsoft.com/office/powerpoint/2010/main" val="47138099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19.04.30"/>
  <p:tag name="AS_TITLE" val="Aspose.Slides for Java"/>
  <p:tag name="AS_VERSION" val="19.4"/>
</p:tagLst>
</file>

<file path=ppt/theme/theme1.xml><?xml version="1.0" encoding="utf-8"?>
<a:theme xmlns:a="http://schemas.openxmlformats.org/drawingml/2006/main" name="Mast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Mast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Arial"/>
        <a:cs typeface="Arial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Arial"/>
        <a:cs typeface="Arial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Approved Slide Templates - 0720" id="{319D5B8F-5C68-1449-8D1B-2509B1122EE6}" vid="{74CA879B-2250-294C-A5C1-DC30FBC27CCC}"/>
    </a:ext>
  </a:extLst>
</a:theme>
</file>

<file path=ppt/theme/theme3.xml><?xml version="1.0" encoding="utf-8"?>
<a:theme xmlns:a="http://schemas.openxmlformats.org/drawingml/2006/main" name="Divider Master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Approved Slide Templates - 0720" id="{319D5B8F-5C68-1449-8D1B-2509B1122EE6}" vid="{3121B913-2188-DA4A-B5E5-1FA57D26A852}"/>
    </a:ext>
  </a:extLst>
</a:theme>
</file>

<file path=ppt/theme/theme4.xml><?xml version="1.0" encoding="utf-8"?>
<a:theme xmlns:a="http://schemas.openxmlformats.org/drawingml/2006/main" name="Alternative Content Mast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Approved Slide Templates - 0720" id="{319D5B8F-5C68-1449-8D1B-2509B1122EE6}" vid="{8A5FBBEB-DED7-024F-AE59-1DEA8A1EC08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1327</Words>
  <Application>Microsoft Office PowerPoint</Application>
  <PresentationFormat>Widescreen</PresentationFormat>
  <Paragraphs>204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Gotham HTF Book</vt:lpstr>
      <vt:lpstr>Arial</vt:lpstr>
      <vt:lpstr>Gotham HTF Medium</vt:lpstr>
      <vt:lpstr>Calibri</vt:lpstr>
      <vt:lpstr>Gotham Book</vt:lpstr>
      <vt:lpstr>Gotham HTF Black</vt:lpstr>
      <vt:lpstr>Gotham HTF</vt:lpstr>
      <vt:lpstr>Trebuchet MS</vt:lpstr>
      <vt:lpstr>Franklin Gothic Book</vt:lpstr>
      <vt:lpstr>Master Slide</vt:lpstr>
      <vt:lpstr>Content Master Slide</vt:lpstr>
      <vt:lpstr>Divider Master Slide 2</vt:lpstr>
      <vt:lpstr>Alternative Content Master Slide</vt:lpstr>
      <vt:lpstr>Formation sur les produits: ivari + Everest   </vt:lpstr>
      <vt:lpstr>www.everestfuneral.ca www.everestfuneral.ca/wfgagent</vt:lpstr>
      <vt:lpstr>Ordre du jour</vt:lpstr>
      <vt:lpstr>La trousse Everest </vt:lpstr>
      <vt:lpstr>La trousse Everest</vt:lpstr>
      <vt:lpstr>Protection avec assurance</vt:lpstr>
      <vt:lpstr>TenzingTM – Outils de planification en ligne</vt:lpstr>
      <vt:lpstr>PriceFinderSM – Outils de planification en ligne</vt:lpstr>
      <vt:lpstr>Will PrepSM d’Everest</vt:lpstr>
      <vt:lpstr>Service de conciergerie</vt:lpstr>
      <vt:lpstr>Comment fonctionne Everest en temps de besoin?</vt:lpstr>
      <vt:lpstr>Le démarrage</vt:lpstr>
      <vt:lpstr>Brochure d’accueil d’Everest</vt:lpstr>
      <vt:lpstr>Connexion des clients pour démarrer</vt:lpstr>
      <vt:lpstr>Outils en ligne de planification funéraire</vt:lpstr>
      <vt:lpstr>TenzingTM – L’un des nos outils les plus populaires</vt:lpstr>
      <vt:lpstr>TenzingTM – Stockage et récupération de documents personnels</vt:lpstr>
      <vt:lpstr>Site Web d’Everest pour  les agents de WFG   www.everestfuneral.ca/wfgagent  Découvrez tout ce qu’il y a à savoir sur Everest et les produits ivari – Assurance vie universelle, souscription simplifiée et garantie</vt:lpstr>
      <vt:lpstr>Accéder aux applications électroniques ivari</vt:lpstr>
      <vt:lpstr>La trousse Everest</vt:lpstr>
      <vt:lpstr>Souscription simplifiée et garantie à prosperityTM</vt:lpstr>
      <vt:lpstr>Admissibilité</vt:lpstr>
      <vt:lpstr>La différence de prise en charge</vt:lpstr>
      <vt:lpstr>Coût moyen de la trousse Everest</vt:lpstr>
      <vt:lpstr>Site Web des agents WFG  www.everestfuneral.ca/wfgagent</vt:lpstr>
      <vt:lpstr>Effectuer une demande électronique</vt:lpstr>
      <vt:lpstr>Remplir sa demande électronique</vt:lpstr>
      <vt:lpstr>Maintenant disponible avec DocuSign!!!</vt:lpstr>
      <vt:lpstr>Livraison électronique des documents de souscription</vt:lpstr>
      <vt:lpstr>Développer son entreprise</vt:lpstr>
      <vt:lpstr>Rester connecté</vt:lpstr>
      <vt:lpstr>Services d’Everest</vt:lpstr>
      <vt:lpstr>www.everestfuneral.ca www.everestfuneral.ca/wfgagent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Rutherford</dc:creator>
  <cp:lastModifiedBy>Chris O'Grady</cp:lastModifiedBy>
  <cp:revision>211</cp:revision>
  <dcterms:created xsi:type="dcterms:W3CDTF">2020-07-17T15:01:15Z</dcterms:created>
  <dcterms:modified xsi:type="dcterms:W3CDTF">2022-06-13T14:37:52Z</dcterms:modified>
</cp:coreProperties>
</file>